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0"/>
  </p:notesMasterIdLst>
  <p:sldIdLst>
    <p:sldId id="1876" r:id="rId2"/>
    <p:sldId id="274" r:id="rId3"/>
    <p:sldId id="1875" r:id="rId4"/>
    <p:sldId id="281" r:id="rId5"/>
    <p:sldId id="1884" r:id="rId6"/>
    <p:sldId id="275" r:id="rId7"/>
    <p:sldId id="1885" r:id="rId8"/>
    <p:sldId id="1883" r:id="rId9"/>
    <p:sldId id="1886" r:id="rId10"/>
    <p:sldId id="1887" r:id="rId11"/>
    <p:sldId id="1888" r:id="rId12"/>
    <p:sldId id="276" r:id="rId13"/>
    <p:sldId id="277" r:id="rId14"/>
    <p:sldId id="278" r:id="rId15"/>
    <p:sldId id="1889" r:id="rId16"/>
    <p:sldId id="1881" r:id="rId17"/>
    <p:sldId id="1882" r:id="rId18"/>
    <p:sldId id="1879" r:id="rId19"/>
  </p:sldIdLst>
  <p:sldSz cx="12192000" cy="6858000"/>
  <p:notesSz cx="6805613" cy="9939338"/>
  <p:custDataLst>
    <p:tags r:id="rId2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8884"/>
    <a:srgbClr val="AAC2B9"/>
    <a:srgbClr val="E9EFED"/>
    <a:srgbClr val="D4E0DB"/>
    <a:srgbClr val="FFFFFF"/>
    <a:srgbClr val="707173"/>
    <a:srgbClr val="58585A"/>
    <a:srgbClr val="DFE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79058" autoAdjust="0"/>
  </p:normalViewPr>
  <p:slideViewPr>
    <p:cSldViewPr snapToGrid="0">
      <p:cViewPr varScale="1">
        <p:scale>
          <a:sx n="64" d="100"/>
          <a:sy n="64" d="100"/>
        </p:scale>
        <p:origin x="75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59999" cy="59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E36E-F159-404F-AA15-2C73C6EC4E3B}" type="datetimeFigureOut">
              <a:rPr lang="de-DE" smtClean="0"/>
              <a:t>28.02.2022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E536E-3EAC-424D-AE35-DB85420DAC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31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E536E-3EAC-424D-AE35-DB85420DAC3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51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E536E-3EAC-424D-AE35-DB85420DAC3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96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bg>
      <p:bgPr>
        <a:solidFill>
          <a:srgbClr val="E9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46554" y="422450"/>
            <a:ext cx="8624978" cy="476514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7" hasCustomPrompt="1"/>
          </p:nvPr>
        </p:nvSpPr>
        <p:spPr>
          <a:xfrm>
            <a:off x="246554" y="904901"/>
            <a:ext cx="8624978" cy="392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de-DE" dirty="0"/>
              <a:t>UNTERTITELMASTER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0" y="1419101"/>
            <a:ext cx="10990907" cy="46829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246911" y="1547950"/>
            <a:ext cx="10160480" cy="3247043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solidFill>
                  <a:srgbClr val="58585A"/>
                </a:solidFill>
                <a:latin typeface="Sabon LT Std" panose="02020602060506020403" pitchFamily="18" charset="0"/>
              </a:defRPr>
            </a:lvl2pPr>
            <a:lvl3pPr>
              <a:defRPr sz="2000">
                <a:solidFill>
                  <a:srgbClr val="58585A"/>
                </a:solidFill>
                <a:latin typeface="Sabon LT Std" panose="02020602060506020403" pitchFamily="18" charset="0"/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Fliesstext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volutpat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wisi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 ad minim </a:t>
            </a:r>
            <a:r>
              <a:rPr lang="de-DE" dirty="0" err="1"/>
              <a:t>veniam</a:t>
            </a:r>
            <a:r>
              <a:rPr lang="de-DE" dirty="0"/>
              <a:t> </a:t>
            </a:r>
            <a:r>
              <a:rPr lang="de-DE" dirty="0" err="1"/>
              <a:t>nostrud</a:t>
            </a:r>
            <a:r>
              <a:rPr lang="de-DE" dirty="0"/>
              <a:t>. </a:t>
            </a:r>
            <a:r>
              <a:rPr lang="de-DE" dirty="0" err="1"/>
              <a:t>Fliesstext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volutpat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wisi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 ad minim </a:t>
            </a:r>
            <a:r>
              <a:rPr lang="de-DE" dirty="0" err="1"/>
              <a:t>veniam</a:t>
            </a:r>
            <a:r>
              <a:rPr lang="de-DE" dirty="0"/>
              <a:t> </a:t>
            </a:r>
            <a:r>
              <a:rPr lang="de-DE" dirty="0" err="1"/>
              <a:t>nostrud</a:t>
            </a:r>
            <a:r>
              <a:rPr lang="de-D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volutpat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wisi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 ad minim </a:t>
            </a:r>
            <a:r>
              <a:rPr lang="de-DE" dirty="0" err="1"/>
              <a:t>veniam</a:t>
            </a:r>
            <a:r>
              <a:rPr lang="de-DE" dirty="0"/>
              <a:t> </a:t>
            </a:r>
            <a:r>
              <a:rPr lang="de-DE" dirty="0" err="1"/>
              <a:t>nostrud</a:t>
            </a:r>
            <a:r>
              <a:rPr lang="de-D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volutpat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wisi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 ad minim </a:t>
            </a:r>
            <a:r>
              <a:rPr lang="de-DE" dirty="0" err="1"/>
              <a:t>veniam</a:t>
            </a:r>
            <a:r>
              <a:rPr lang="de-DE" dirty="0"/>
              <a:t> </a:t>
            </a:r>
            <a:r>
              <a:rPr lang="de-DE" dirty="0" err="1"/>
              <a:t>nostrud</a:t>
            </a:r>
            <a:r>
              <a:rPr lang="de-DE" dirty="0"/>
              <a:t>.</a:t>
            </a:r>
          </a:p>
          <a:p>
            <a:pPr lvl="0"/>
            <a:endParaRPr lang="de-DE" dirty="0"/>
          </a:p>
        </p:txBody>
      </p: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10864565" y="6326399"/>
            <a:ext cx="90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723E8E2-FD68-4474-87BE-A999144CF509}" type="slidenum">
              <a:rPr lang="de-DE" sz="100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‹Nr.›</a:t>
            </a:fld>
            <a:endParaRPr lang="de-DE" sz="10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246554" y="6326398"/>
            <a:ext cx="963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CE5ABD-F2E7-47BC-B5AE-6AF87DBB6DF7}" type="datetime1">
              <a:rPr lang="de-DE" smtClean="0"/>
              <a:pPr/>
              <a:t>28.02.2022</a:t>
            </a:fld>
            <a:r>
              <a:rPr lang="de-DE" dirty="0"/>
              <a:t> |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5361" y="6326397"/>
            <a:ext cx="2564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SERVICEABTEILUNG</a:t>
            </a:r>
          </a:p>
        </p:txBody>
      </p:sp>
    </p:spTree>
    <p:extLst>
      <p:ext uri="{BB962C8B-B14F-4D97-AF65-F5344CB8AC3E}">
        <p14:creationId xmlns:p14="http://schemas.microsoft.com/office/powerpoint/2010/main" val="25937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ulletpoints">
    <p:bg>
      <p:bgPr>
        <a:solidFill>
          <a:srgbClr val="E9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46554" y="422450"/>
            <a:ext cx="8624978" cy="476514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7" hasCustomPrompt="1"/>
          </p:nvPr>
        </p:nvSpPr>
        <p:spPr>
          <a:xfrm>
            <a:off x="246554" y="904901"/>
            <a:ext cx="8624978" cy="392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de-DE" dirty="0"/>
              <a:t>UNTERTITELMASTER</a:t>
            </a:r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10864565" y="6326399"/>
            <a:ext cx="90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723E8E2-FD68-4474-87BE-A999144CF509}" type="slidenum">
              <a:rPr lang="de-DE" sz="100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‹Nr.›</a:t>
            </a:fld>
            <a:endParaRPr lang="de-DE" sz="10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0" y="1419101"/>
            <a:ext cx="10990907" cy="46829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246911" y="1547950"/>
            <a:ext cx="10160480" cy="4226798"/>
          </a:xfrm>
          <a:prstGeom prst="rect">
            <a:avLst/>
          </a:prstGeom>
        </p:spPr>
        <p:txBody>
          <a:bodyPr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solidFill>
                  <a:srgbClr val="58585A"/>
                </a:solidFill>
                <a:latin typeface="Sabon LT Std" panose="02020602060506020403" pitchFamily="18" charset="0"/>
              </a:defRPr>
            </a:lvl2pPr>
            <a:lvl3pPr>
              <a:defRPr sz="2000">
                <a:solidFill>
                  <a:srgbClr val="58585A"/>
                </a:solidFill>
                <a:latin typeface="Sabon LT Std" panose="02020602060506020403" pitchFamily="18" charset="0"/>
              </a:defRPr>
            </a:lvl3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Fließtext,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</a:p>
        </p:txBody>
      </p: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246554" y="6326398"/>
            <a:ext cx="963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CE5ABD-F2E7-47BC-B5AE-6AF87DBB6DF7}" type="datetime1">
              <a:rPr lang="de-DE" smtClean="0"/>
              <a:pPr/>
              <a:t>28.02.2022</a:t>
            </a:fld>
            <a:r>
              <a:rPr lang="de-DE" dirty="0"/>
              <a:t> |</a:t>
            </a:r>
          </a:p>
        </p:txBody>
      </p: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5361" y="6326397"/>
            <a:ext cx="2564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SERVICEABTEILUNG</a:t>
            </a:r>
          </a:p>
        </p:txBody>
      </p:sp>
    </p:spTree>
    <p:extLst>
      <p:ext uri="{BB962C8B-B14F-4D97-AF65-F5344CB8AC3E}">
        <p14:creationId xmlns:p14="http://schemas.microsoft.com/office/powerpoint/2010/main" val="301862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itel Bulletpoints">
    <p:bg>
      <p:bgPr>
        <a:solidFill>
          <a:srgbClr val="E9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46554" y="422450"/>
            <a:ext cx="8624978" cy="476514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7" hasCustomPrompt="1"/>
          </p:nvPr>
        </p:nvSpPr>
        <p:spPr>
          <a:xfrm>
            <a:off x="246554" y="904901"/>
            <a:ext cx="8624978" cy="392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de-DE" dirty="0"/>
              <a:t>UNTERTITELMASTER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0" y="1412341"/>
            <a:ext cx="10990907" cy="46896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246911" y="1547950"/>
            <a:ext cx="10160480" cy="906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3pPr>
              <a:defRPr/>
            </a:lvl3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 </a:t>
            </a:r>
            <a:r>
              <a:rPr lang="de-DE" dirty="0" err="1"/>
              <a:t>volutpat</a:t>
            </a:r>
            <a:r>
              <a:rPr lang="de-DE" dirty="0"/>
              <a:t>.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wisi</a:t>
            </a:r>
            <a:r>
              <a:rPr lang="de-DE" dirty="0"/>
              <a:t> </a:t>
            </a:r>
            <a:r>
              <a:rPr lang="de-DE" dirty="0" err="1"/>
              <a:t>enim</a:t>
            </a:r>
            <a:r>
              <a:rPr lang="de-DE" dirty="0"/>
              <a:t> ad minim </a:t>
            </a:r>
            <a:r>
              <a:rPr lang="de-DE" dirty="0" err="1"/>
              <a:t>veniam</a:t>
            </a:r>
            <a:r>
              <a:rPr lang="de-DE" dirty="0"/>
              <a:t> </a:t>
            </a:r>
            <a:r>
              <a:rPr lang="de-DE" dirty="0" err="1"/>
              <a:t>nostrud</a:t>
            </a:r>
            <a:r>
              <a:rPr lang="de-DE" dirty="0"/>
              <a:t>.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half" idx="16"/>
          </p:nvPr>
        </p:nvSpPr>
        <p:spPr>
          <a:xfrm>
            <a:off x="255962" y="3467656"/>
            <a:ext cx="5027763" cy="209384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255962" y="3102938"/>
            <a:ext cx="5027763" cy="325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58585A"/>
                </a:solidFill>
              </a:defRPr>
            </a:lvl2pPr>
            <a:lvl3pPr marL="914400" indent="0">
              <a:buNone/>
              <a:defRPr>
                <a:solidFill>
                  <a:srgbClr val="58585A"/>
                </a:solidFill>
              </a:defRPr>
            </a:lvl3pPr>
            <a:lvl4pPr marL="1371600" indent="0">
              <a:buNone/>
              <a:defRPr>
                <a:solidFill>
                  <a:srgbClr val="58585A"/>
                </a:solidFill>
              </a:defRPr>
            </a:lvl4pPr>
            <a:lvl5pPr marL="1828800" indent="0">
              <a:buNone/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de-DE" dirty="0"/>
              <a:t>TITELMASTER</a:t>
            </a:r>
          </a:p>
        </p:txBody>
      </p:sp>
      <p:sp>
        <p:nvSpPr>
          <p:cNvPr id="19" name="Foliennummernplatzhalter 5"/>
          <p:cNvSpPr txBox="1">
            <a:spLocks/>
          </p:cNvSpPr>
          <p:nvPr userDrawn="1"/>
        </p:nvSpPr>
        <p:spPr>
          <a:xfrm>
            <a:off x="10864565" y="6326399"/>
            <a:ext cx="90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723E8E2-FD68-4474-87BE-A999144CF509}" type="slidenum">
              <a:rPr lang="de-DE" sz="100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‹Nr.›</a:t>
            </a:fld>
            <a:endParaRPr lang="de-DE" sz="10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246554" y="6326398"/>
            <a:ext cx="963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CE5ABD-F2E7-47BC-B5AE-6AF87DBB6DF7}" type="datetime1">
              <a:rPr lang="de-DE" smtClean="0"/>
              <a:pPr/>
              <a:t>28.02.2022</a:t>
            </a:fld>
            <a:r>
              <a:rPr lang="de-DE" dirty="0"/>
              <a:t> |</a:t>
            </a:r>
          </a:p>
        </p:txBody>
      </p: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5361" y="6326397"/>
            <a:ext cx="2564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SERVICEABTEILUNG</a:t>
            </a:r>
          </a:p>
        </p:txBody>
      </p:sp>
    </p:spTree>
    <p:extLst>
      <p:ext uri="{BB962C8B-B14F-4D97-AF65-F5344CB8AC3E}">
        <p14:creationId xmlns:p14="http://schemas.microsoft.com/office/powerpoint/2010/main" val="151004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Spalten">
    <p:bg>
      <p:bgPr>
        <a:solidFill>
          <a:srgbClr val="E9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46554" y="422450"/>
            <a:ext cx="8624978" cy="476514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7" hasCustomPrompt="1"/>
          </p:nvPr>
        </p:nvSpPr>
        <p:spPr>
          <a:xfrm>
            <a:off x="246554" y="904901"/>
            <a:ext cx="8624978" cy="392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de-DE" dirty="0"/>
              <a:t>UNTERTITELMASTER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0" y="1412341"/>
            <a:ext cx="10990907" cy="46896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246554" y="1547948"/>
            <a:ext cx="5127703" cy="1118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3pPr>
              <a:defRPr/>
            </a:lvl3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16"/>
          </p:nvPr>
        </p:nvSpPr>
        <p:spPr>
          <a:xfrm>
            <a:off x="246554" y="3838845"/>
            <a:ext cx="5027763" cy="209384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246554" y="3372917"/>
            <a:ext cx="5027763" cy="325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58585A"/>
                </a:solidFill>
              </a:defRPr>
            </a:lvl2pPr>
            <a:lvl3pPr marL="914400" indent="0">
              <a:buNone/>
              <a:defRPr>
                <a:solidFill>
                  <a:srgbClr val="58585A"/>
                </a:solidFill>
              </a:defRPr>
            </a:lvl3pPr>
            <a:lvl4pPr marL="1371600" indent="0">
              <a:buNone/>
              <a:defRPr>
                <a:solidFill>
                  <a:srgbClr val="58585A"/>
                </a:solidFill>
              </a:defRPr>
            </a:lvl4pPr>
            <a:lvl5pPr marL="1828800" indent="0">
              <a:buNone/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de-DE" dirty="0"/>
              <a:t>TITELMASTER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half" idx="19" hasCustomPrompt="1"/>
          </p:nvPr>
        </p:nvSpPr>
        <p:spPr>
          <a:xfrm>
            <a:off x="5568487" y="1547948"/>
            <a:ext cx="5127703" cy="1118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3pPr>
              <a:defRPr/>
            </a:lvl3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20"/>
          </p:nvPr>
        </p:nvSpPr>
        <p:spPr>
          <a:xfrm>
            <a:off x="5568487" y="3838845"/>
            <a:ext cx="5027763" cy="209384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1" name="Inhaltsplatzhalter 3"/>
          <p:cNvSpPr>
            <a:spLocks noGrp="1"/>
          </p:cNvSpPr>
          <p:nvPr>
            <p:ph sz="half" idx="21" hasCustomPrompt="1"/>
          </p:nvPr>
        </p:nvSpPr>
        <p:spPr>
          <a:xfrm>
            <a:off x="5568487" y="3372917"/>
            <a:ext cx="5027763" cy="325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58585A"/>
                </a:solidFill>
              </a:defRPr>
            </a:lvl2pPr>
            <a:lvl3pPr marL="914400" indent="0">
              <a:buNone/>
              <a:defRPr>
                <a:solidFill>
                  <a:srgbClr val="58585A"/>
                </a:solidFill>
              </a:defRPr>
            </a:lvl3pPr>
            <a:lvl4pPr marL="1371600" indent="0">
              <a:buNone/>
              <a:defRPr>
                <a:solidFill>
                  <a:srgbClr val="58585A"/>
                </a:solidFill>
              </a:defRPr>
            </a:lvl4pPr>
            <a:lvl5pPr marL="1828800" indent="0">
              <a:buNone/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de-DE" dirty="0"/>
              <a:t>TITELMASTER</a:t>
            </a:r>
          </a:p>
        </p:txBody>
      </p:sp>
      <p:sp>
        <p:nvSpPr>
          <p:cNvPr id="23" name="Foliennummernplatzhalter 5"/>
          <p:cNvSpPr txBox="1">
            <a:spLocks/>
          </p:cNvSpPr>
          <p:nvPr userDrawn="1"/>
        </p:nvSpPr>
        <p:spPr>
          <a:xfrm>
            <a:off x="10864565" y="6326399"/>
            <a:ext cx="90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723E8E2-FD68-4474-87BE-A999144CF509}" type="slidenum">
              <a:rPr lang="de-DE" sz="100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‹Nr.›</a:t>
            </a:fld>
            <a:endParaRPr lang="de-DE" sz="10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atumsplatzhalter 3"/>
          <p:cNvSpPr>
            <a:spLocks noGrp="1"/>
          </p:cNvSpPr>
          <p:nvPr>
            <p:ph type="dt" sz="half" idx="2"/>
          </p:nvPr>
        </p:nvSpPr>
        <p:spPr>
          <a:xfrm>
            <a:off x="246554" y="6326398"/>
            <a:ext cx="963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CE5ABD-F2E7-47BC-B5AE-6AF87DBB6DF7}" type="datetime1">
              <a:rPr lang="de-DE" smtClean="0"/>
              <a:pPr/>
              <a:t>28.02.2022</a:t>
            </a:fld>
            <a:r>
              <a:rPr lang="de-DE" dirty="0"/>
              <a:t> |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5361" y="6326397"/>
            <a:ext cx="2564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SERVICEABTEILUNG</a:t>
            </a:r>
          </a:p>
        </p:txBody>
      </p:sp>
    </p:spTree>
    <p:extLst>
      <p:ext uri="{BB962C8B-B14F-4D97-AF65-F5344CB8AC3E}">
        <p14:creationId xmlns:p14="http://schemas.microsoft.com/office/powerpoint/2010/main" val="263959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 + Bild">
    <p:bg>
      <p:bgPr>
        <a:solidFill>
          <a:srgbClr val="E9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46554" y="422450"/>
            <a:ext cx="8624978" cy="476514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7" hasCustomPrompt="1"/>
          </p:nvPr>
        </p:nvSpPr>
        <p:spPr>
          <a:xfrm>
            <a:off x="246554" y="904901"/>
            <a:ext cx="8624978" cy="392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de-DE" dirty="0"/>
              <a:t>UNTERTITELMASTER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0" y="1412341"/>
            <a:ext cx="10990907" cy="46896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2"/>
          <p:cNvSpPr>
            <a:spLocks noGrp="1"/>
          </p:cNvSpPr>
          <p:nvPr>
            <p:ph type="pic" idx="1"/>
          </p:nvPr>
        </p:nvSpPr>
        <p:spPr>
          <a:xfrm>
            <a:off x="5602705" y="1412341"/>
            <a:ext cx="5388202" cy="4689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6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246554" y="1547948"/>
            <a:ext cx="5127703" cy="1118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3pPr>
              <a:defRPr/>
            </a:lvl3pPr>
          </a:lstStyle>
          <a:p>
            <a:pPr lvl="0"/>
            <a:r>
              <a:rPr lang="de-DE" dirty="0" err="1"/>
              <a:t>Fliesstext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</a:p>
        </p:txBody>
      </p:sp>
      <p:sp>
        <p:nvSpPr>
          <p:cNvPr id="22" name="Inhaltsplatzhalter 3"/>
          <p:cNvSpPr>
            <a:spLocks noGrp="1"/>
          </p:cNvSpPr>
          <p:nvPr>
            <p:ph sz="half" idx="16"/>
          </p:nvPr>
        </p:nvSpPr>
        <p:spPr>
          <a:xfrm>
            <a:off x="246554" y="3838845"/>
            <a:ext cx="5027763" cy="209384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3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246554" y="3372917"/>
            <a:ext cx="5027763" cy="325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rgbClr val="58585A"/>
                </a:solidFill>
              </a:defRPr>
            </a:lvl2pPr>
            <a:lvl3pPr marL="914400" indent="0">
              <a:buNone/>
              <a:defRPr>
                <a:solidFill>
                  <a:srgbClr val="58585A"/>
                </a:solidFill>
              </a:defRPr>
            </a:lvl3pPr>
            <a:lvl4pPr marL="1371600" indent="0">
              <a:buNone/>
              <a:defRPr>
                <a:solidFill>
                  <a:srgbClr val="58585A"/>
                </a:solidFill>
              </a:defRPr>
            </a:lvl4pPr>
            <a:lvl5pPr marL="1828800" indent="0">
              <a:buNone/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de-DE" dirty="0"/>
              <a:t>TITELMASTER</a:t>
            </a:r>
          </a:p>
        </p:txBody>
      </p:sp>
      <p:sp>
        <p:nvSpPr>
          <p:cNvPr id="19" name="Foliennummernplatzhalter 5"/>
          <p:cNvSpPr txBox="1">
            <a:spLocks/>
          </p:cNvSpPr>
          <p:nvPr userDrawn="1"/>
        </p:nvSpPr>
        <p:spPr>
          <a:xfrm>
            <a:off x="10864565" y="6326399"/>
            <a:ext cx="90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7723E8E2-FD68-4474-87BE-A999144CF509}" type="slidenum">
              <a:rPr lang="de-DE" sz="1000" smtClean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‹Nr.›</a:t>
            </a:fld>
            <a:endParaRPr lang="de-DE" sz="10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atumsplatzhalter 3"/>
          <p:cNvSpPr>
            <a:spLocks noGrp="1"/>
          </p:cNvSpPr>
          <p:nvPr>
            <p:ph type="dt" sz="half" idx="2"/>
          </p:nvPr>
        </p:nvSpPr>
        <p:spPr>
          <a:xfrm>
            <a:off x="246554" y="6326398"/>
            <a:ext cx="9637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CE5ABD-F2E7-47BC-B5AE-6AF87DBB6DF7}" type="datetime1">
              <a:rPr lang="de-DE" smtClean="0"/>
              <a:pPr/>
              <a:t>28.02.2022</a:t>
            </a:fld>
            <a:r>
              <a:rPr lang="de-DE" dirty="0"/>
              <a:t> |</a:t>
            </a:r>
          </a:p>
        </p:txBody>
      </p: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5361" y="6326397"/>
            <a:ext cx="2564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SERVICEABTEILUNG</a:t>
            </a:r>
          </a:p>
        </p:txBody>
      </p:sp>
    </p:spTree>
    <p:extLst>
      <p:ext uri="{BB962C8B-B14F-4D97-AF65-F5344CB8AC3E}">
        <p14:creationId xmlns:p14="http://schemas.microsoft.com/office/powerpoint/2010/main" val="35521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Bild Kasten">
    <p:bg>
      <p:bgPr>
        <a:solidFill>
          <a:srgbClr val="E9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>
            <a:spLocks noGrp="1"/>
          </p:cNvSpPr>
          <p:nvPr>
            <p:ph sz="half" idx="17" hasCustomPrompt="1"/>
          </p:nvPr>
        </p:nvSpPr>
        <p:spPr>
          <a:xfrm>
            <a:off x="217667" y="2855932"/>
            <a:ext cx="5731871" cy="948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lnSpc>
                <a:spcPts val="3400"/>
              </a:lnSpc>
              <a:spcBef>
                <a:spcPts val="400"/>
              </a:spcBef>
              <a:buNone/>
              <a:defRPr sz="3400" b="1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de-DE" dirty="0"/>
              <a:t>HERZLICHEN DANK FÜR</a:t>
            </a:r>
            <a:br>
              <a:rPr lang="de-DE" dirty="0"/>
            </a:br>
            <a:r>
              <a:rPr lang="de-DE" dirty="0"/>
              <a:t>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65123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liennummernplatzhalter 5"/>
          <p:cNvSpPr txBox="1">
            <a:spLocks/>
          </p:cNvSpPr>
          <p:nvPr userDrawn="1"/>
        </p:nvSpPr>
        <p:spPr>
          <a:xfrm>
            <a:off x="7174006" y="6337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50" charset="0"/>
              <a:ea typeface="+mn-ea"/>
              <a:cs typeface="+mn-cs"/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idx="1"/>
          </p:nvPr>
        </p:nvSpPr>
        <p:spPr>
          <a:xfrm>
            <a:off x="-10085" y="1419451"/>
            <a:ext cx="10990569" cy="4672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246554" y="422450"/>
            <a:ext cx="8624978" cy="476514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</a:t>
            </a:r>
          </a:p>
        </p:txBody>
      </p:sp>
      <p:sp>
        <p:nvSpPr>
          <p:cNvPr id="21" name="Inhaltsplatzhalter 3"/>
          <p:cNvSpPr>
            <a:spLocks noGrp="1"/>
          </p:cNvSpPr>
          <p:nvPr>
            <p:ph sz="half" idx="17" hasCustomPrompt="1"/>
          </p:nvPr>
        </p:nvSpPr>
        <p:spPr>
          <a:xfrm>
            <a:off x="246554" y="904901"/>
            <a:ext cx="8624978" cy="392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>
              <a:defRPr/>
            </a:lvl3pPr>
          </a:lstStyle>
          <a:p>
            <a:pPr lvl="0"/>
            <a:r>
              <a:rPr lang="de-DE" dirty="0"/>
              <a:t>UNTERTITELMASTER</a:t>
            </a:r>
          </a:p>
        </p:txBody>
      </p:sp>
      <p:sp>
        <p:nvSpPr>
          <p:cNvPr id="15" name="Foliennummernplatzhalter 5"/>
          <p:cNvSpPr txBox="1">
            <a:spLocks/>
          </p:cNvSpPr>
          <p:nvPr userDrawn="1"/>
        </p:nvSpPr>
        <p:spPr>
          <a:xfrm>
            <a:off x="10873623" y="6351340"/>
            <a:ext cx="9087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3E8E2-FD68-4474-87BE-A999144CF509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246554" y="6356350"/>
            <a:ext cx="1055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19.04.2021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83790" y="6357278"/>
            <a:ext cx="8088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Klett Gruppentag | KLETT4CLIMATE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6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818644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think-cell Folie" r:id="rId11" imgW="498" imgH="499" progId="TCLayout.ActiveDocument.1">
                  <p:embed/>
                </p:oleObj>
              </mc:Choice>
              <mc:Fallback>
                <p:oleObj name="think-cell Folie" r:id="rId11" imgW="498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Gerader Verbinder 8"/>
          <p:cNvCxnSpPr/>
          <p:nvPr userDrawn="1"/>
        </p:nvCxnSpPr>
        <p:spPr>
          <a:xfrm>
            <a:off x="0" y="1418965"/>
            <a:ext cx="11005073" cy="0"/>
          </a:xfrm>
          <a:prstGeom prst="line">
            <a:avLst/>
          </a:prstGeom>
          <a:ln w="6350">
            <a:solidFill>
              <a:srgbClr val="AAC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 userDrawn="1"/>
        </p:nvCxnSpPr>
        <p:spPr>
          <a:xfrm>
            <a:off x="-1" y="6103021"/>
            <a:ext cx="11005074" cy="0"/>
          </a:xfrm>
          <a:prstGeom prst="line">
            <a:avLst/>
          </a:prstGeom>
          <a:ln w="6350">
            <a:solidFill>
              <a:srgbClr val="AAC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82" y="305051"/>
            <a:ext cx="1215224" cy="6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2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72" r:id="rId3"/>
    <p:sldLayoutId id="2147483673" r:id="rId4"/>
    <p:sldLayoutId id="2147483674" r:id="rId5"/>
    <p:sldLayoutId id="2147483686" r:id="rId6"/>
    <p:sldLayoutId id="2147483687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miri" panose="00000500000000000000" pitchFamily="2" charset="-78"/>
          <a:ea typeface="Amiri" panose="00000500000000000000" pitchFamily="2" charset="-78"/>
          <a:cs typeface="Amiri" panose="00000500000000000000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miri" panose="00000500000000000000" pitchFamily="2" charset="-78"/>
          <a:ea typeface="Amiri" panose="00000500000000000000" pitchFamily="2" charset="-78"/>
          <a:cs typeface="Amiri" panose="00000500000000000000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miri" panose="00000500000000000000" pitchFamily="2" charset="-78"/>
          <a:ea typeface="Amiri" panose="00000500000000000000" pitchFamily="2" charset="-78"/>
          <a:cs typeface="Amiri" panose="00000500000000000000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miri" panose="00000500000000000000" pitchFamily="2" charset="-78"/>
          <a:ea typeface="Amiri" panose="00000500000000000000" pitchFamily="2" charset="-78"/>
          <a:cs typeface="Amiri" panose="00000500000000000000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miri" panose="00000500000000000000" pitchFamily="2" charset="-78"/>
          <a:ea typeface="Amiri" panose="00000500000000000000" pitchFamily="2" charset="-78"/>
          <a:cs typeface="Amiri" panose="000005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.froehlich@cbs.de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11" Type="http://schemas.openxmlformats.org/officeDocument/2006/relationships/image" Target="../media/image26.sv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6.xml"/><Relationship Id="rId7" Type="http://schemas.openxmlformats.org/officeDocument/2006/relationships/image" Target="../media/image6.png"/><Relationship Id="rId12" Type="http://schemas.openxmlformats.org/officeDocument/2006/relationships/image" Target="../media/image15.jp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14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1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8" b="27518"/>
          <a:stretch>
            <a:fillRect/>
          </a:stretch>
        </p:blipFill>
        <p:spPr>
          <a:xfrm>
            <a:off x="-9525" y="0"/>
            <a:ext cx="12201525" cy="685800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908" y="-2335445"/>
            <a:ext cx="12804161" cy="1152888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66855" y="2850037"/>
            <a:ext cx="8453855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power of education for a smooth sustainable transformation 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3"/>
          <p:cNvSpPr txBox="1">
            <a:spLocks/>
          </p:cNvSpPr>
          <p:nvPr/>
        </p:nvSpPr>
        <p:spPr>
          <a:xfrm>
            <a:off x="223203" y="412242"/>
            <a:ext cx="1748666" cy="257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" b="1" kern="1200" baseline="0">
                <a:solidFill>
                  <a:srgbClr val="FFFFFF"/>
                </a:solidFill>
                <a:latin typeface="Proxima Nova" panose="02000506030000020004" pitchFamily="50" charset="0"/>
                <a:ea typeface="Amiri" panose="00000500000000000000" pitchFamily="2" charset="-78"/>
                <a:cs typeface="Amiri" panose="000005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 MAINZ</a:t>
            </a:r>
          </a:p>
        </p:txBody>
      </p:sp>
      <p:sp>
        <p:nvSpPr>
          <p:cNvPr id="11" name="Inhaltsplatzhalter 3"/>
          <p:cNvSpPr txBox="1">
            <a:spLocks/>
          </p:cNvSpPr>
          <p:nvPr/>
        </p:nvSpPr>
        <p:spPr>
          <a:xfrm>
            <a:off x="223202" y="231878"/>
            <a:ext cx="1756303" cy="257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" b="1" kern="1200" baseline="0">
                <a:solidFill>
                  <a:srgbClr val="58585A"/>
                </a:solidFill>
                <a:latin typeface="Proxima Nova" panose="02000506030000020004" pitchFamily="50" charset="0"/>
                <a:ea typeface="Amiri" panose="00000500000000000000" pitchFamily="2" charset="-78"/>
                <a:cs typeface="Amiri" panose="000005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KÖLN</a:t>
            </a:r>
          </a:p>
        </p:txBody>
      </p:sp>
      <p:sp>
        <p:nvSpPr>
          <p:cNvPr id="12" name="Inhaltsplatzhalter 3"/>
          <p:cNvSpPr txBox="1">
            <a:spLocks/>
          </p:cNvSpPr>
          <p:nvPr/>
        </p:nvSpPr>
        <p:spPr>
          <a:xfrm>
            <a:off x="223203" y="598602"/>
            <a:ext cx="2129087" cy="257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" b="1" kern="1200" baseline="0">
                <a:solidFill>
                  <a:srgbClr val="FFFFFF"/>
                </a:solidFill>
                <a:latin typeface="Proxima Nova" panose="02000506030000020004" pitchFamily="50" charset="0"/>
                <a:ea typeface="Amiri" panose="00000500000000000000" pitchFamily="2" charset="-78"/>
                <a:cs typeface="Amiri" panose="000005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 POTSDAM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768" y="360653"/>
            <a:ext cx="1943573" cy="99033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351A83-2DF7-4F09-B92F-D8AA1FCEC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267" y="1655345"/>
            <a:ext cx="8624978" cy="476514"/>
          </a:xfrm>
        </p:spPr>
        <p:txBody>
          <a:bodyPr/>
          <a:lstStyle/>
          <a:p>
            <a:r>
              <a:rPr lang="en-US" sz="2800" dirty="0"/>
              <a:t>The Annual Sustainability Conference</a:t>
            </a:r>
            <a:br>
              <a:rPr lang="en-US" sz="2800" dirty="0"/>
            </a:b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Edition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4078147-63D4-4C65-9F12-84E7B16BE9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16" t="19923" r="57690" b="72720"/>
          <a:stretch/>
        </p:blipFill>
        <p:spPr>
          <a:xfrm>
            <a:off x="401799" y="1724864"/>
            <a:ext cx="1729415" cy="72731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1CDFB0B4-6F88-4378-98E0-18FA7DFB7B11}"/>
              </a:ext>
            </a:extLst>
          </p:cNvPr>
          <p:cNvSpPr/>
          <p:nvPr/>
        </p:nvSpPr>
        <p:spPr>
          <a:xfrm>
            <a:off x="70648" y="5647975"/>
            <a:ext cx="9702800" cy="34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e.froehlich@cbs.de</a:t>
            </a:r>
            <a:endParaRPr lang="de-DE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1E0238F-37FE-49CA-97E4-71B1667B0B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9878" b="26159"/>
          <a:stretch/>
        </p:blipFill>
        <p:spPr>
          <a:xfrm>
            <a:off x="4368456" y="4398410"/>
            <a:ext cx="1230960" cy="11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29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think-cell Folie" r:id="rId5" imgW="498" imgH="499" progId="TCLayout.ActiveDocument.1">
                  <p:embed/>
                </p:oleObj>
              </mc:Choice>
              <mc:Fallback>
                <p:oleObj name="think-cell Folie" r:id="rId5" imgW="498" imgH="499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554" y="422450"/>
            <a:ext cx="9950994" cy="476514"/>
          </a:xfrm>
        </p:spPr>
        <p:txBody>
          <a:bodyPr/>
          <a:lstStyle/>
          <a:p>
            <a:r>
              <a:rPr lang="en-GB" dirty="0"/>
              <a:t>The seven principles of Sustainable Leadership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E66E105A-D9A8-489B-A9A6-ADF9BBA02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D9183AAE-091F-4724-A5CB-7C5C171FD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CD3B40-AE04-482D-B4D5-8C4167013C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sp>
        <p:nvSpPr>
          <p:cNvPr id="13" name="Abgerundetes Rechteck 2">
            <a:extLst>
              <a:ext uri="{FF2B5EF4-FFF2-40B4-BE49-F238E27FC236}">
                <a16:creationId xmlns:a16="http://schemas.microsoft.com/office/drawing/2014/main" id="{AF85DB44-80A9-4830-B662-B4592495D461}"/>
              </a:ext>
            </a:extLst>
          </p:cNvPr>
          <p:cNvSpPr/>
          <p:nvPr/>
        </p:nvSpPr>
        <p:spPr>
          <a:xfrm>
            <a:off x="246554" y="1610550"/>
            <a:ext cx="10398255" cy="1818450"/>
          </a:xfrm>
          <a:prstGeom prst="roundRect">
            <a:avLst/>
          </a:prstGeom>
          <a:solidFill>
            <a:srgbClr val="D4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leadership creates and preserves sustaining learning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leadership secures success over time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leadership sustains the leadership of others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bgerundetes Rechteck 2">
            <a:extLst>
              <a:ext uri="{FF2B5EF4-FFF2-40B4-BE49-F238E27FC236}">
                <a16:creationId xmlns:a16="http://schemas.microsoft.com/office/drawing/2014/main" id="{6721D198-3CEB-4150-A045-9FEA2D83CC90}"/>
              </a:ext>
            </a:extLst>
          </p:cNvPr>
          <p:cNvSpPr/>
          <p:nvPr/>
        </p:nvSpPr>
        <p:spPr>
          <a:xfrm>
            <a:off x="246554" y="3621568"/>
            <a:ext cx="10398255" cy="2143131"/>
          </a:xfrm>
          <a:prstGeom prst="roundRect">
            <a:avLst/>
          </a:prstGeom>
          <a:solidFill>
            <a:srgbClr val="E9E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leadership addresses issues of social justice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leadership develops rathe than depletes human and material resources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leadership develops environmental diversity and capacity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leadership undertakes activist engagement with the environment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F648246-4417-48A3-ADE3-C709900B16AC}"/>
              </a:ext>
            </a:extLst>
          </p:cNvPr>
          <p:cNvSpPr txBox="1"/>
          <p:nvPr/>
        </p:nvSpPr>
        <p:spPr>
          <a:xfrm>
            <a:off x="9232405" y="5859763"/>
            <a:ext cx="1455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Hargraeves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&amp; Fink, 2003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8" b="19598"/>
          <a:stretch>
            <a:fillRect/>
          </a:stretch>
        </p:blipFill>
        <p:spPr>
          <a:xfrm>
            <a:off x="0" y="0"/>
            <a:ext cx="12201525" cy="685800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910" y="-2312758"/>
            <a:ext cx="12835793" cy="1148351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9161" y="2869935"/>
            <a:ext cx="7451777" cy="11387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3400" b="1" cap="all" dirty="0">
                <a:solidFill>
                  <a:schemeClr val="bg1"/>
                </a:solidFill>
                <a:latin typeface="Proxima Nova" panose="02000506030000020004" pitchFamily="50" charset="0"/>
              </a:rPr>
              <a:t>INNOVATIVE TEACHING FORMATS: The SDG TEACHING MAP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98" y="232209"/>
            <a:ext cx="1943573" cy="990335"/>
          </a:xfrm>
          <a:prstGeom prst="rect">
            <a:avLst/>
          </a:prstGeom>
        </p:spPr>
      </p:pic>
      <p:sp>
        <p:nvSpPr>
          <p:cNvPr id="13" name="Datumsplatzhalter 4">
            <a:extLst>
              <a:ext uri="{FF2B5EF4-FFF2-40B4-BE49-F238E27FC236}">
                <a16:creationId xmlns:a16="http://schemas.microsoft.com/office/drawing/2014/main" id="{E37F0237-8AE3-4650-A1D2-0B6B28A16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551A14BA-CB4B-4F77-8639-1028B1A6C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FD62AD6-B5C4-40DA-82A4-96B5AC0BCE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90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554" y="422450"/>
            <a:ext cx="9822006" cy="476514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GB" sz="2800" dirty="0"/>
              <a:t>The SDG Teaching Map:</a:t>
            </a:r>
            <a:br>
              <a:rPr lang="en-GB" sz="2800" dirty="0"/>
            </a:br>
            <a:r>
              <a:rPr lang="en-GB" sz="2800" dirty="0"/>
              <a:t>Which SDGs can be addressed in teaching?</a:t>
            </a:r>
          </a:p>
        </p:txBody>
      </p:sp>
      <p:pic>
        <p:nvPicPr>
          <p:cNvPr id="9" name="Grafik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2" y="1524000"/>
            <a:ext cx="9347200" cy="4419599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990514" y="6080150"/>
            <a:ext cx="599875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Own illustration based on UNESCO (2017) Education for Sustainable Development Goals: Learning objectives. UNESCO, Paris</a:t>
            </a:r>
            <a:endParaRPr lang="de-DE" sz="900" dirty="0">
              <a:solidFill>
                <a:schemeClr val="tx1">
                  <a:lumMod val="50000"/>
                  <a:lumOff val="50000"/>
                </a:schemeClr>
              </a:solidFill>
              <a:cs typeface="Times New Roman" panose="02020603050405020304" pitchFamily="18" charset="0"/>
            </a:endParaRPr>
          </a:p>
          <a:p>
            <a:endParaRPr lang="de-DE" sz="900" dirty="0">
              <a:solidFill>
                <a:schemeClr val="tx1">
                  <a:lumMod val="50000"/>
                  <a:lumOff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3D51E7D8-0DE8-4C20-8A45-D358D01F84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/>
              <a:t>02.-05. March 2022|</a:t>
            </a:r>
            <a:endParaRPr lang="de-DE" dirty="0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AC6E01DF-A420-4D4B-A128-42E2789E1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A610257-A8AE-4D08-830C-6FC7771C6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4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GB" sz="2800" dirty="0"/>
              <a:t>The SDG Teaching Map:</a:t>
            </a:r>
            <a:br>
              <a:rPr lang="en-GB" sz="2800" dirty="0"/>
            </a:br>
            <a:r>
              <a:rPr lang="en-GB" sz="2800" dirty="0"/>
              <a:t>The CBS International Business School Case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8611" t="23938" r="13333" b="10845"/>
          <a:stretch/>
        </p:blipFill>
        <p:spPr>
          <a:xfrm>
            <a:off x="535361" y="1551200"/>
            <a:ext cx="9946372" cy="4470400"/>
          </a:xfrm>
          <a:prstGeom prst="rect">
            <a:avLst/>
          </a:prstGeom>
        </p:spPr>
      </p:pic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EC082512-4111-4FD7-B61C-6CB407006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7BBD6B2D-F619-44C7-8806-B114D2916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D3DE3C-0610-4243-B9B2-A766559A2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0E0E11C-33A5-4571-9895-3F8C241ED610}"/>
              </a:ext>
            </a:extLst>
          </p:cNvPr>
          <p:cNvSpPr txBox="1"/>
          <p:nvPr/>
        </p:nvSpPr>
        <p:spPr>
          <a:xfrm>
            <a:off x="9868507" y="6068482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Fröhlich &amp;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Kul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2019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6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554" y="323060"/>
            <a:ext cx="8624978" cy="476514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GB" sz="2800" dirty="0"/>
              <a:t>The Future Art Model: A Guideline to implement innovative teaching formats for RME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074478"/>
            <a:ext cx="11304491" cy="2308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Own </a:t>
            </a:r>
            <a:r>
              <a:rPr lang="de-DE" sz="900" dirty="0" err="1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illustration</a:t>
            </a:r>
            <a:r>
              <a:rPr lang="de-DE" sz="9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de-DE" sz="900" dirty="0" err="1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based</a:t>
            </a:r>
            <a:r>
              <a:rPr lang="de-DE" sz="9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 on Schneidewind U, Rehm A (2019) Vom </a:t>
            </a:r>
            <a:r>
              <a:rPr lang="de-DE" sz="900" dirty="0" err="1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inside</a:t>
            </a:r>
            <a:r>
              <a:rPr lang="de-DE" sz="9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-out zum outside-in : Perspektivwechsel bei der Impact-Messung von transformativer Forschung.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GAIA - Ecological Perspectives for Science and Society, p.169</a:t>
            </a:r>
            <a:endParaRPr lang="de-DE" sz="900" dirty="0">
              <a:solidFill>
                <a:schemeClr val="tx1">
                  <a:lumMod val="50000"/>
                  <a:lumOff val="5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9177873" y="4699086"/>
            <a:ext cx="1407901" cy="1086621"/>
            <a:chOff x="3555547" y="2709055"/>
            <a:chExt cx="3594870" cy="2156922"/>
          </a:xfrm>
        </p:grpSpPr>
        <p:pic>
          <p:nvPicPr>
            <p:cNvPr id="13" name="Рисунок 34">
              <a:extLst>
                <a:ext uri="{FF2B5EF4-FFF2-40B4-BE49-F238E27FC236}">
                  <a16:creationId xmlns:a16="http://schemas.microsoft.com/office/drawing/2014/main" id="{96F96207-6A11-5743-98B8-A998679C2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5547" y="2709055"/>
              <a:ext cx="3594870" cy="2156922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4"/>
            <a:srcRect l="73948" t="38828" r="17160" b="41766"/>
            <a:stretch/>
          </p:blipFill>
          <p:spPr bwMode="auto">
            <a:xfrm>
              <a:off x="4123713" y="2965175"/>
              <a:ext cx="2519481" cy="154671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5" name="Gruppieren 14"/>
          <p:cNvGrpSpPr/>
          <p:nvPr/>
        </p:nvGrpSpPr>
        <p:grpSpPr>
          <a:xfrm>
            <a:off x="259870" y="4747595"/>
            <a:ext cx="1518127" cy="975866"/>
            <a:chOff x="4361070" y="2557288"/>
            <a:chExt cx="2129694" cy="2129694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070" y="2557288"/>
              <a:ext cx="2129694" cy="2129694"/>
            </a:xfrm>
            <a:prstGeom prst="rect">
              <a:avLst/>
            </a:prstGeom>
          </p:spPr>
        </p:pic>
        <p:sp>
          <p:nvSpPr>
            <p:cNvPr id="17" name="Ellipse 16"/>
            <p:cNvSpPr/>
            <p:nvPr/>
          </p:nvSpPr>
          <p:spPr>
            <a:xfrm>
              <a:off x="4527638" y="2707738"/>
              <a:ext cx="1796558" cy="179655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lipse 4"/>
            <p:cNvSpPr txBox="1"/>
            <p:nvPr/>
          </p:nvSpPr>
          <p:spPr>
            <a:xfrm>
              <a:off x="4790738" y="2970837"/>
              <a:ext cx="1270358" cy="127035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000" kern="1200" dirty="0">
                  <a:latin typeface="Calibri"/>
                  <a:cs typeface="Calibri Light" panose="020F0302020204030204"/>
                </a:rPr>
                <a:t>Future </a:t>
              </a:r>
              <a:r>
                <a:rPr lang="de-DE" sz="1000" kern="1200" dirty="0" err="1">
                  <a:latin typeface="Calibri"/>
                  <a:cs typeface="Calibri Light" panose="020F0302020204030204"/>
                </a:rPr>
                <a:t>Sustainability</a:t>
              </a:r>
              <a:r>
                <a:rPr lang="de-DE" sz="1000" kern="1200" dirty="0">
                  <a:latin typeface="Calibri"/>
                  <a:cs typeface="Calibri Light" panose="020F0302020204030204"/>
                </a:rPr>
                <a:t> Manager</a:t>
              </a:r>
            </a:p>
          </p:txBody>
        </p:sp>
      </p:grpSp>
      <p:pic>
        <p:nvPicPr>
          <p:cNvPr id="19" name="Grafik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184" y="2528747"/>
            <a:ext cx="6968498" cy="3564791"/>
          </a:xfrm>
          <a:prstGeom prst="rect">
            <a:avLst/>
          </a:prstGeom>
          <a:noFill/>
        </p:spPr>
      </p:pic>
      <p:sp>
        <p:nvSpPr>
          <p:cNvPr id="22" name="Textfeld 21"/>
          <p:cNvSpPr txBox="1"/>
          <p:nvPr/>
        </p:nvSpPr>
        <p:spPr>
          <a:xfrm>
            <a:off x="1947340" y="1511133"/>
            <a:ext cx="7230533" cy="122084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200"/>
              </a:spcBef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for (international) collaboration of HEIs for format and curriculum development</a:t>
            </a:r>
          </a:p>
          <a:p>
            <a:pPr marL="457200" indent="-457200">
              <a:spcBef>
                <a:spcPts val="200"/>
              </a:spcBef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for building bridges to businesses and politics to successfully implement Agenda 2030</a:t>
            </a:r>
          </a:p>
          <a:p>
            <a:pPr marL="457200" indent="-457200">
              <a:spcBef>
                <a:spcPts val="200"/>
              </a:spcBef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for adopting an outside-in perspective that goes beyond the triple bottom line</a:t>
            </a:r>
          </a:p>
          <a:p>
            <a:pPr marL="457200" indent="-457200">
              <a:spcBef>
                <a:spcPts val="200"/>
              </a:spcBef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for changing cultural aspects of our current economic system and all its stakeholders</a:t>
            </a:r>
          </a:p>
          <a:p>
            <a:pPr marL="457200" indent="-457200">
              <a:spcBef>
                <a:spcPts val="200"/>
              </a:spcBef>
              <a:spcAft>
                <a:spcPts val="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06" y="2977146"/>
            <a:ext cx="1392144" cy="1043337"/>
          </a:xfrm>
          <a:prstGeom prst="rect">
            <a:avLst/>
          </a:prstGeom>
        </p:spPr>
      </p:pic>
      <p:sp>
        <p:nvSpPr>
          <p:cNvPr id="21" name="Datumsplatzhalter 4">
            <a:extLst>
              <a:ext uri="{FF2B5EF4-FFF2-40B4-BE49-F238E27FC236}">
                <a16:creationId xmlns:a16="http://schemas.microsoft.com/office/drawing/2014/main" id="{C63F958F-3F42-4CBB-AC95-CA44FC394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/>
              <a:t>02.-05. March 2022|</a:t>
            </a:r>
            <a:endParaRPr lang="de-DE" dirty="0"/>
          </a:p>
        </p:txBody>
      </p:sp>
      <p:sp>
        <p:nvSpPr>
          <p:cNvPr id="23" name="Fußzeilenplatzhalter 5">
            <a:extLst>
              <a:ext uri="{FF2B5EF4-FFF2-40B4-BE49-F238E27FC236}">
                <a16:creationId xmlns:a16="http://schemas.microsoft.com/office/drawing/2014/main" id="{723D7F18-2B2D-4AC6-85E6-AE485FC59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F60CB5E5-363D-4727-AA89-EBB172F188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8" b="19598"/>
          <a:stretch>
            <a:fillRect/>
          </a:stretch>
        </p:blipFill>
        <p:spPr>
          <a:xfrm>
            <a:off x="0" y="0"/>
            <a:ext cx="12201525" cy="685800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910" y="-2312758"/>
            <a:ext cx="12835793" cy="1148351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9161" y="2869935"/>
            <a:ext cx="7451777" cy="11387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3400" b="1" cap="all" dirty="0">
                <a:solidFill>
                  <a:schemeClr val="bg1"/>
                </a:solidFill>
                <a:latin typeface="Proxima Nova" panose="02000506030000020004" pitchFamily="50" charset="0"/>
              </a:rPr>
              <a:t>HOW TO EXPLOITE THE POWER OF EDUCATION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98" y="232209"/>
            <a:ext cx="1943573" cy="990335"/>
          </a:xfrm>
          <a:prstGeom prst="rect">
            <a:avLst/>
          </a:prstGeom>
        </p:spPr>
      </p:pic>
      <p:sp>
        <p:nvSpPr>
          <p:cNvPr id="13" name="Datumsplatzhalter 4">
            <a:extLst>
              <a:ext uri="{FF2B5EF4-FFF2-40B4-BE49-F238E27FC236}">
                <a16:creationId xmlns:a16="http://schemas.microsoft.com/office/drawing/2014/main" id="{E37F0237-8AE3-4650-A1D2-0B6B28A16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551A14BA-CB4B-4F77-8639-1028B1A6C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FD62AD6-B5C4-40DA-82A4-96B5AC0BCE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7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think-cell Folie" r:id="rId5" imgW="498" imgH="499" progId="TCLayout.ActiveDocument.1">
                  <p:embed/>
                </p:oleObj>
              </mc:Choice>
              <mc:Fallback>
                <p:oleObj name="think-cell Folie" r:id="rId5" imgW="498" imgH="499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duties as educators …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E66E105A-D9A8-489B-A9A6-ADF9BBA02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D9183AAE-091F-4724-A5CB-7C5C171FD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CD3B40-AE04-482D-B4D5-8C4167013C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sp>
        <p:nvSpPr>
          <p:cNvPr id="13" name="Abgerundetes Rechteck 2">
            <a:extLst>
              <a:ext uri="{FF2B5EF4-FFF2-40B4-BE49-F238E27FC236}">
                <a16:creationId xmlns:a16="http://schemas.microsoft.com/office/drawing/2014/main" id="{1B8E3D1C-150D-4D3A-AD17-40F7F030A669}"/>
              </a:ext>
            </a:extLst>
          </p:cNvPr>
          <p:cNvSpPr/>
          <p:nvPr/>
        </p:nvSpPr>
        <p:spPr>
          <a:xfrm>
            <a:off x="1590473" y="2405678"/>
            <a:ext cx="2494509" cy="884174"/>
          </a:xfrm>
          <a:prstGeom prst="roundRect">
            <a:avLst/>
          </a:prstGeom>
          <a:solidFill>
            <a:srgbClr val="D4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as a matter of course</a:t>
            </a:r>
            <a:endParaRPr lang="de-DE" sz="2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bgerundetes Rechteck 2">
            <a:extLst>
              <a:ext uri="{FF2B5EF4-FFF2-40B4-BE49-F238E27FC236}">
                <a16:creationId xmlns:a16="http://schemas.microsoft.com/office/drawing/2014/main" id="{8F4033D9-5A3E-4D8D-9CCD-5D059BB1EBE5}"/>
              </a:ext>
            </a:extLst>
          </p:cNvPr>
          <p:cNvSpPr/>
          <p:nvPr/>
        </p:nvSpPr>
        <p:spPr>
          <a:xfrm>
            <a:off x="6692555" y="2408993"/>
            <a:ext cx="2494509" cy="884174"/>
          </a:xfrm>
          <a:prstGeom prst="roundRect">
            <a:avLst/>
          </a:prstGeom>
          <a:solidFill>
            <a:srgbClr val="D4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as a chance to grow</a:t>
            </a:r>
            <a:endParaRPr lang="de-DE" sz="2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bgerundetes Rechteck 2">
            <a:extLst>
              <a:ext uri="{FF2B5EF4-FFF2-40B4-BE49-F238E27FC236}">
                <a16:creationId xmlns:a16="http://schemas.microsoft.com/office/drawing/2014/main" id="{ED8DB03B-C1DB-4FDC-874F-5190C18588D8}"/>
              </a:ext>
            </a:extLst>
          </p:cNvPr>
          <p:cNvSpPr/>
          <p:nvPr/>
        </p:nvSpPr>
        <p:spPr>
          <a:xfrm>
            <a:off x="2286211" y="3760714"/>
            <a:ext cx="2494510" cy="801347"/>
          </a:xfrm>
          <a:prstGeom prst="roundRect">
            <a:avLst/>
          </a:prstGeom>
          <a:noFill/>
          <a:ln w="38100">
            <a:solidFill>
              <a:srgbClr val="7A8884"/>
            </a:solidFill>
          </a:ln>
          <a:scene3d>
            <a:camera prst="isometricOffAxis1Righ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need inspiration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57C47B-465F-463A-A73C-40FF7ACA2FBD}"/>
              </a:ext>
            </a:extLst>
          </p:cNvPr>
          <p:cNvSpPr txBox="1"/>
          <p:nvPr/>
        </p:nvSpPr>
        <p:spPr>
          <a:xfrm>
            <a:off x="-208718" y="1600203"/>
            <a:ext cx="10982738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We need to understand WHAT and HOW we have to teach in the context of sustainable transformation.</a:t>
            </a:r>
            <a:endParaRPr lang="de-DE" sz="2200" dirty="0">
              <a:solidFill>
                <a:srgbClr val="5858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Grafik 35" descr="Glühbirne und Zahnrad mit einfarbiger Füllung">
            <a:extLst>
              <a:ext uri="{FF2B5EF4-FFF2-40B4-BE49-F238E27FC236}">
                <a16:creationId xmlns:a16="http://schemas.microsoft.com/office/drawing/2014/main" id="{F76957AF-D7B6-4F62-B815-6A0909620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7042" y="1586943"/>
            <a:ext cx="676064" cy="67606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8" name="Grafik 37" descr="Ein Puzzle">
            <a:extLst>
              <a:ext uri="{FF2B5EF4-FFF2-40B4-BE49-F238E27FC236}">
                <a16:creationId xmlns:a16="http://schemas.microsoft.com/office/drawing/2014/main" id="{9E6704A9-75C0-49DB-A93D-10E4EC339D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31659" y="2640675"/>
            <a:ext cx="1338041" cy="133804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9" name="Abgerundetes Rechteck 2">
            <a:extLst>
              <a:ext uri="{FF2B5EF4-FFF2-40B4-BE49-F238E27FC236}">
                <a16:creationId xmlns:a16="http://schemas.microsoft.com/office/drawing/2014/main" id="{0ADC122D-C4EE-40A3-9793-EC2F9B6A341E}"/>
              </a:ext>
            </a:extLst>
          </p:cNvPr>
          <p:cNvSpPr/>
          <p:nvPr/>
        </p:nvSpPr>
        <p:spPr>
          <a:xfrm>
            <a:off x="6066383" y="3754090"/>
            <a:ext cx="2494510" cy="801347"/>
          </a:xfrm>
          <a:prstGeom prst="roundRect">
            <a:avLst/>
          </a:prstGeom>
          <a:noFill/>
          <a:ln w="38100">
            <a:solidFill>
              <a:srgbClr val="7A8884"/>
            </a:solidFill>
          </a:ln>
          <a:scene3d>
            <a:camera prst="isometricOffAxis2Lef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need access to education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bgerundetes Rechteck 2">
            <a:extLst>
              <a:ext uri="{FF2B5EF4-FFF2-40B4-BE49-F238E27FC236}">
                <a16:creationId xmlns:a16="http://schemas.microsoft.com/office/drawing/2014/main" id="{F0740DAC-4E20-4162-889F-15217D788654}"/>
              </a:ext>
            </a:extLst>
          </p:cNvPr>
          <p:cNvSpPr/>
          <p:nvPr/>
        </p:nvSpPr>
        <p:spPr>
          <a:xfrm>
            <a:off x="3896139" y="4685048"/>
            <a:ext cx="3041374" cy="1338041"/>
          </a:xfrm>
          <a:prstGeom prst="roundRect">
            <a:avLst/>
          </a:prstGeom>
          <a:solidFill>
            <a:srgbClr val="D4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major tasks:</a:t>
            </a:r>
          </a:p>
          <a:p>
            <a:pPr algn="ctr"/>
            <a:r>
              <a:rPr lang="de-DE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Experiential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Learning </a:t>
            </a:r>
          </a:p>
          <a:p>
            <a:pPr algn="ctr"/>
            <a:r>
              <a:rPr lang="de-DE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Lifelong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1090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think-cell Folie" r:id="rId5" imgW="498" imgH="499" progId="TCLayout.ActiveDocument.1">
                  <p:embed/>
                </p:oleObj>
              </mc:Choice>
              <mc:Fallback>
                <p:oleObj name="think-cell Folie" r:id="rId5" imgW="498" imgH="499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 to make our world a better place!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E66E105A-D9A8-489B-A9A6-ADF9BBA02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D9183AAE-091F-4724-A5CB-7C5C171FD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CD3B40-AE04-482D-B4D5-8C4167013C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B4CBA6-21EF-459F-A839-1B265952A5F2}"/>
              </a:ext>
            </a:extLst>
          </p:cNvPr>
          <p:cNvSpPr txBox="1"/>
          <p:nvPr/>
        </p:nvSpPr>
        <p:spPr>
          <a:xfrm>
            <a:off x="417445" y="2166727"/>
            <a:ext cx="9978887" cy="302127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600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GB" sz="2600" b="1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GB" sz="2600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be better and your </a:t>
            </a:r>
            <a:r>
              <a:rPr lang="en-GB" sz="2600" b="1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en-GB" sz="2600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be better if you have quality education;</a:t>
            </a:r>
          </a:p>
          <a:p>
            <a:pPr algn="ctr">
              <a:lnSpc>
                <a:spcPct val="150000"/>
              </a:lnSpc>
            </a:pPr>
            <a:r>
              <a:rPr lang="en-GB" sz="2600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GB" sz="2600" b="1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town</a:t>
            </a:r>
            <a:r>
              <a:rPr lang="en-GB" sz="2600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be better if you have quality education;</a:t>
            </a:r>
          </a:p>
          <a:p>
            <a:pPr algn="ctr">
              <a:lnSpc>
                <a:spcPct val="150000"/>
              </a:lnSpc>
            </a:pPr>
            <a:r>
              <a:rPr lang="en-GB" sz="2600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GB" sz="2600" b="1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</a:t>
            </a:r>
            <a:r>
              <a:rPr lang="en-GB" sz="2600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be better if you have quality education; and finally</a:t>
            </a:r>
          </a:p>
          <a:p>
            <a:pPr algn="ctr">
              <a:lnSpc>
                <a:spcPct val="150000"/>
              </a:lnSpc>
            </a:pPr>
            <a:r>
              <a:rPr lang="en-GB" sz="2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 will be better if we have quality education</a:t>
            </a:r>
            <a:r>
              <a:rPr lang="en-GB" sz="2600" dirty="0">
                <a:solidFill>
                  <a:srgbClr val="5858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73AA0F9-0DED-45F4-ABF0-B8ED8D14B804}"/>
              </a:ext>
            </a:extLst>
          </p:cNvPr>
          <p:cNvSpPr txBox="1"/>
          <p:nvPr/>
        </p:nvSpPr>
        <p:spPr>
          <a:xfrm>
            <a:off x="8965089" y="5764696"/>
            <a:ext cx="1157689" cy="21544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rgbClr val="58585A"/>
                </a:solidFill>
              </a:rPr>
              <a:t>Aare </a:t>
            </a:r>
            <a:r>
              <a:rPr lang="de-DE" sz="800" dirty="0" err="1">
                <a:solidFill>
                  <a:srgbClr val="58585A"/>
                </a:solidFill>
              </a:rPr>
              <a:t>Afe</a:t>
            </a:r>
            <a:r>
              <a:rPr lang="de-DE" sz="800" dirty="0">
                <a:solidFill>
                  <a:srgbClr val="58585A"/>
                </a:solidFill>
              </a:rPr>
              <a:t> </a:t>
            </a:r>
            <a:r>
              <a:rPr lang="de-DE" sz="800" dirty="0" err="1">
                <a:solidFill>
                  <a:srgbClr val="58585A"/>
                </a:solidFill>
              </a:rPr>
              <a:t>Babalola</a:t>
            </a:r>
            <a:r>
              <a:rPr lang="de-DE" sz="800" dirty="0">
                <a:solidFill>
                  <a:srgbClr val="58585A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440278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233" y="-2367853"/>
            <a:ext cx="12776498" cy="1150764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19312" y="4824627"/>
            <a:ext cx="9160117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Sabon LT Pro" panose="02020602060506020403" pitchFamily="18" charset="0"/>
              </a:rPr>
              <a:t>Let’s join forces to tackle the educational challenges for sustainability!</a:t>
            </a:r>
            <a:endParaRPr lang="de-DE" sz="3600" dirty="0">
              <a:solidFill>
                <a:schemeClr val="bg1"/>
              </a:solidFill>
              <a:latin typeface="Sabon LT Pro" panose="02020602060506020403" pitchFamily="18" charset="0"/>
            </a:endParaRPr>
          </a:p>
        </p:txBody>
      </p:sp>
      <p:sp>
        <p:nvSpPr>
          <p:cNvPr id="10" name="Inhaltsplatzhalter 3"/>
          <p:cNvSpPr txBox="1">
            <a:spLocks/>
          </p:cNvSpPr>
          <p:nvPr/>
        </p:nvSpPr>
        <p:spPr>
          <a:xfrm>
            <a:off x="223203" y="412242"/>
            <a:ext cx="1748666" cy="257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" b="1" kern="1200" baseline="0">
                <a:solidFill>
                  <a:srgbClr val="FFFFFF"/>
                </a:solidFill>
                <a:latin typeface="Proxima Nova" panose="02000506030000020004" pitchFamily="50" charset="0"/>
                <a:ea typeface="Amiri" panose="00000500000000000000" pitchFamily="2" charset="-78"/>
                <a:cs typeface="Amiri" panose="000005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 MAINZ</a:t>
            </a:r>
          </a:p>
        </p:txBody>
      </p:sp>
      <p:sp>
        <p:nvSpPr>
          <p:cNvPr id="11" name="Inhaltsplatzhalter 3"/>
          <p:cNvSpPr txBox="1">
            <a:spLocks/>
          </p:cNvSpPr>
          <p:nvPr/>
        </p:nvSpPr>
        <p:spPr>
          <a:xfrm>
            <a:off x="223202" y="231878"/>
            <a:ext cx="1756303" cy="257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" b="1" kern="1200" baseline="0">
                <a:solidFill>
                  <a:srgbClr val="58585A"/>
                </a:solidFill>
                <a:latin typeface="Proxima Nova" panose="02000506030000020004" pitchFamily="50" charset="0"/>
                <a:ea typeface="Amiri" panose="00000500000000000000" pitchFamily="2" charset="-78"/>
                <a:cs typeface="Amiri" panose="000005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KÖLN</a:t>
            </a:r>
          </a:p>
        </p:txBody>
      </p:sp>
      <p:sp>
        <p:nvSpPr>
          <p:cNvPr id="12" name="Inhaltsplatzhalter 3"/>
          <p:cNvSpPr txBox="1">
            <a:spLocks/>
          </p:cNvSpPr>
          <p:nvPr/>
        </p:nvSpPr>
        <p:spPr>
          <a:xfrm>
            <a:off x="223203" y="598602"/>
            <a:ext cx="2129087" cy="257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50" b="1" kern="1200" baseline="0">
                <a:solidFill>
                  <a:srgbClr val="FFFFFF"/>
                </a:solidFill>
                <a:latin typeface="Proxima Nova" panose="02000506030000020004" pitchFamily="50" charset="0"/>
                <a:ea typeface="Amiri" panose="00000500000000000000" pitchFamily="2" charset="-78"/>
                <a:cs typeface="Amiri" panose="000005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1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 POTSDAM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98" y="232209"/>
            <a:ext cx="1943573" cy="9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3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1545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think-cell Folie" r:id="rId5" imgW="498" imgH="499" progId="TCLayout.ActiveDocument.1">
                  <p:embed/>
                </p:oleObj>
              </mc:Choice>
              <mc:Fallback>
                <p:oleObj name="think-cell Folie" r:id="rId5" imgW="498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46554" y="422450"/>
            <a:ext cx="8624978" cy="476514"/>
          </a:xfrm>
        </p:spPr>
        <p:txBody>
          <a:bodyPr/>
          <a:lstStyle/>
          <a:p>
            <a:r>
              <a:rPr lang="en-US" sz="2800" dirty="0"/>
              <a:t>Table of Contents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9B2A6783-6709-4E43-9D0B-C526EBC28BB2}"/>
              </a:ext>
            </a:extLst>
          </p:cNvPr>
          <p:cNvSpPr txBox="1">
            <a:spLocks/>
          </p:cNvSpPr>
          <p:nvPr/>
        </p:nvSpPr>
        <p:spPr>
          <a:xfrm>
            <a:off x="1490871" y="2054844"/>
            <a:ext cx="834999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rgbClr val="58585A"/>
                </a:solidFill>
                <a:latin typeface="Times New Roman" panose="02020603050405020304" pitchFamily="18" charset="0"/>
                <a:ea typeface="Amiri" panose="00000500000000000000" pitchFamily="2" charset="-78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en-GB" sz="2800" dirty="0"/>
              <a:t>The Call for Value-Based Management …</a:t>
            </a:r>
          </a:p>
        </p:txBody>
      </p:sp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BCA26A6F-C5A0-4E31-8238-3EB902768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331CCBC2-5179-47AA-A71E-831E9B2C0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7C528DF-DA59-4DBD-ABA4-587B4B9AC0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pic>
        <p:nvPicPr>
          <p:cNvPr id="5" name="Grafik 4" descr="Nachhaltigkeit mit einfarbiger Füllung">
            <a:extLst>
              <a:ext uri="{FF2B5EF4-FFF2-40B4-BE49-F238E27FC236}">
                <a16:creationId xmlns:a16="http://schemas.microsoft.com/office/drawing/2014/main" id="{5169ADB4-EC18-4213-ABC3-866C29A779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3387" y="1948073"/>
            <a:ext cx="618150" cy="6181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Grafik 13" descr="Nachhaltigkeit mit einfarbiger Füllung">
            <a:extLst>
              <a:ext uri="{FF2B5EF4-FFF2-40B4-BE49-F238E27FC236}">
                <a16:creationId xmlns:a16="http://schemas.microsoft.com/office/drawing/2014/main" id="{B3AC4579-6728-420A-AF52-76AA6F71B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6885" y="2816092"/>
            <a:ext cx="618150" cy="6181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B616EB46-AAE7-4EB8-90E8-584FB94FDF77}"/>
              </a:ext>
            </a:extLst>
          </p:cNvPr>
          <p:cNvSpPr txBox="1">
            <a:spLocks/>
          </p:cNvSpPr>
          <p:nvPr/>
        </p:nvSpPr>
        <p:spPr>
          <a:xfrm>
            <a:off x="1494186" y="2942741"/>
            <a:ext cx="834999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rgbClr val="58585A"/>
                </a:solidFill>
                <a:latin typeface="Times New Roman" panose="02020603050405020304" pitchFamily="18" charset="0"/>
                <a:ea typeface="Amiri" panose="00000500000000000000" pitchFamily="2" charset="-78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en-GB" sz="2800" dirty="0"/>
              <a:t>The Power of Education: Principles to follow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D40EF49E-39DA-4183-8109-655BB385B94B}"/>
              </a:ext>
            </a:extLst>
          </p:cNvPr>
          <p:cNvSpPr txBox="1">
            <a:spLocks/>
          </p:cNvSpPr>
          <p:nvPr/>
        </p:nvSpPr>
        <p:spPr>
          <a:xfrm>
            <a:off x="1504124" y="3827322"/>
            <a:ext cx="834999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rgbClr val="58585A"/>
                </a:solidFill>
                <a:latin typeface="Times New Roman" panose="02020603050405020304" pitchFamily="18" charset="0"/>
                <a:ea typeface="Amiri" panose="00000500000000000000" pitchFamily="2" charset="-78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en-GB" sz="2800" dirty="0"/>
              <a:t>Innovative teaching formats: The SDG Teaching Map</a:t>
            </a:r>
          </a:p>
        </p:txBody>
      </p:sp>
      <p:pic>
        <p:nvPicPr>
          <p:cNvPr id="17" name="Grafik 16" descr="Nachhaltigkeit mit einfarbiger Füllung">
            <a:extLst>
              <a:ext uri="{FF2B5EF4-FFF2-40B4-BE49-F238E27FC236}">
                <a16:creationId xmlns:a16="http://schemas.microsoft.com/office/drawing/2014/main" id="{23D9456A-F412-468B-929D-D7A83D74E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6640" y="3720551"/>
            <a:ext cx="618150" cy="6181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Grafik 17" descr="Nachhaltigkeit mit einfarbiger Füllung">
            <a:extLst>
              <a:ext uri="{FF2B5EF4-FFF2-40B4-BE49-F238E27FC236}">
                <a16:creationId xmlns:a16="http://schemas.microsoft.com/office/drawing/2014/main" id="{2B0D85A2-74B2-4A5E-8E0B-28BFD3EF5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138" y="4658143"/>
            <a:ext cx="618150" cy="6181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9" name="Inhaltsplatzhalter 3">
            <a:extLst>
              <a:ext uri="{FF2B5EF4-FFF2-40B4-BE49-F238E27FC236}">
                <a16:creationId xmlns:a16="http://schemas.microsoft.com/office/drawing/2014/main" id="{DF73EEB2-1B34-477E-82B7-969392634DDA}"/>
              </a:ext>
            </a:extLst>
          </p:cNvPr>
          <p:cNvSpPr txBox="1">
            <a:spLocks/>
          </p:cNvSpPr>
          <p:nvPr/>
        </p:nvSpPr>
        <p:spPr>
          <a:xfrm>
            <a:off x="1507439" y="4784792"/>
            <a:ext cx="834999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rgbClr val="58585A"/>
                </a:solidFill>
                <a:latin typeface="Times New Roman" panose="02020603050405020304" pitchFamily="18" charset="0"/>
                <a:ea typeface="Amiri" panose="00000500000000000000" pitchFamily="2" charset="-78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en-GB" sz="2800" dirty="0"/>
              <a:t>How to exploit the power of education</a:t>
            </a:r>
          </a:p>
        </p:txBody>
      </p:sp>
    </p:spTree>
    <p:extLst>
      <p:ext uri="{BB962C8B-B14F-4D97-AF65-F5344CB8AC3E}">
        <p14:creationId xmlns:p14="http://schemas.microsoft.com/office/powerpoint/2010/main" val="52099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8" b="19598"/>
          <a:stretch>
            <a:fillRect/>
          </a:stretch>
        </p:blipFill>
        <p:spPr>
          <a:xfrm>
            <a:off x="0" y="0"/>
            <a:ext cx="12201525" cy="685800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71" y="-2356300"/>
            <a:ext cx="12835793" cy="1148351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9162" y="2869935"/>
            <a:ext cx="6973752" cy="11387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3400" b="1" cap="all" dirty="0">
                <a:solidFill>
                  <a:schemeClr val="bg1"/>
                </a:solidFill>
                <a:latin typeface="Proxima Nova" panose="02000506030000020004" pitchFamily="50" charset="0"/>
              </a:rPr>
              <a:t>THE CALL FOR VALUE-BASED MANAGEMENT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98" y="232209"/>
            <a:ext cx="1943573" cy="990335"/>
          </a:xfrm>
          <a:prstGeom prst="rect">
            <a:avLst/>
          </a:prstGeom>
        </p:spPr>
      </p:pic>
      <p:sp>
        <p:nvSpPr>
          <p:cNvPr id="13" name="Datumsplatzhalter 4">
            <a:extLst>
              <a:ext uri="{FF2B5EF4-FFF2-40B4-BE49-F238E27FC236}">
                <a16:creationId xmlns:a16="http://schemas.microsoft.com/office/drawing/2014/main" id="{E37F0237-8AE3-4650-A1D2-0B6B28A16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551A14BA-CB4B-4F77-8639-1028B1A6C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FD62AD6-B5C4-40DA-82A4-96B5AC0BCE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1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think-cell Folie" r:id="rId5" imgW="498" imgH="499" progId="TCLayout.ActiveDocument.1">
                  <p:embed/>
                </p:oleObj>
              </mc:Choice>
              <mc:Fallback>
                <p:oleObj name="think-cell Folie" r:id="rId5" imgW="498" imgH="499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world is on fire … 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A0059CA4-CC8C-4987-A18D-B5A1392D12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02C8534B-0B17-4214-A0A3-459825A96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045402-E35A-4C3D-9C89-A9D0CC5EC1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pic>
        <p:nvPicPr>
          <p:cNvPr id="14338" name="Picture 2" descr="UN: Pandemic did not slow advance of climate change | News | DW | 16.09.2021">
            <a:extLst>
              <a:ext uri="{FF2B5EF4-FFF2-40B4-BE49-F238E27FC236}">
                <a16:creationId xmlns:a16="http://schemas.microsoft.com/office/drawing/2014/main" id="{E93B2E7C-9551-4146-A6F7-FBF531D9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5" y="1790606"/>
            <a:ext cx="3446167" cy="19413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Kleidung aus Bangladesch - Durch Rana Plaza sterben weniger Arbeiter">
            <a:extLst>
              <a:ext uri="{FF2B5EF4-FFF2-40B4-BE49-F238E27FC236}">
                <a16:creationId xmlns:a16="http://schemas.microsoft.com/office/drawing/2014/main" id="{62466353-3228-4AA6-9629-D348133E8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34" y="2122222"/>
            <a:ext cx="2857500" cy="16097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orona-Krise: Textilfirmen stornieren in Bangladesch Aufträge in  Milliardenhöhe">
            <a:extLst>
              <a:ext uri="{FF2B5EF4-FFF2-40B4-BE49-F238E27FC236}">
                <a16:creationId xmlns:a16="http://schemas.microsoft.com/office/drawing/2014/main" id="{7B18B18A-1998-44D9-B349-0782670B3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38" y="4141362"/>
            <a:ext cx="2857500" cy="16097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 descr="Ein Bild, das Baum, draußen, Tränengas, Rauch enthält.&#10;&#10;Automatisch generierte Beschreibung">
            <a:extLst>
              <a:ext uri="{FF2B5EF4-FFF2-40B4-BE49-F238E27FC236}">
                <a16:creationId xmlns:a16="http://schemas.microsoft.com/office/drawing/2014/main" id="{A3B28E72-CFDD-4887-A531-BB4470354D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42" y="4014769"/>
            <a:ext cx="3340679" cy="18808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Grafik 15" descr="Ein Bild, das gelb enthält.&#10;&#10;Automatisch generierte Beschreibung">
            <a:extLst>
              <a:ext uri="{FF2B5EF4-FFF2-40B4-BE49-F238E27FC236}">
                <a16:creationId xmlns:a16="http://schemas.microsoft.com/office/drawing/2014/main" id="{13CAD6E4-E77E-4825-AF86-9D4E1E7867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688" y="2122223"/>
            <a:ext cx="2861734" cy="16097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185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think-cell Folie" r:id="rId5" imgW="498" imgH="499" progId="TCLayout.ActiveDocument.1">
                  <p:embed/>
                </p:oleObj>
              </mc:Choice>
              <mc:Fallback>
                <p:oleObj name="think-cell Folie" r:id="rId5" imgW="498" imgH="499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E66E105A-D9A8-489B-A9A6-ADF9BBA02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D9183AAE-091F-4724-A5CB-7C5C171FD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CD3B40-AE04-482D-B4D5-8C4167013C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sp>
        <p:nvSpPr>
          <p:cNvPr id="13" name="Abgerundetes Rechteck 9">
            <a:extLst>
              <a:ext uri="{FF2B5EF4-FFF2-40B4-BE49-F238E27FC236}">
                <a16:creationId xmlns:a16="http://schemas.microsoft.com/office/drawing/2014/main" id="{86F86CB6-403F-46AE-8E34-F9E8ECCB5D77}"/>
              </a:ext>
            </a:extLst>
          </p:cNvPr>
          <p:cNvSpPr/>
          <p:nvPr/>
        </p:nvSpPr>
        <p:spPr>
          <a:xfrm>
            <a:off x="108917" y="1510139"/>
            <a:ext cx="3528805" cy="4442960"/>
          </a:xfrm>
          <a:prstGeom prst="roundRect">
            <a:avLst/>
          </a:prstGeom>
          <a:solidFill>
            <a:srgbClr val="D4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&amp; exploitation</a:t>
            </a:r>
            <a:b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nature</a:t>
            </a:r>
          </a:p>
          <a:p>
            <a:pPr algn="ctr"/>
            <a:endParaRPr lang="en-GB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causes: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land and sea use (e.g. monocultures)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Exploitation of species (e.g. fishing)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Indirect causes: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human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resource used per person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36DB8AE-C97C-413B-A632-B2C7E544C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53" y="422450"/>
            <a:ext cx="9554993" cy="476514"/>
          </a:xfrm>
        </p:spPr>
        <p:txBody>
          <a:bodyPr/>
          <a:lstStyle/>
          <a:p>
            <a:r>
              <a:rPr lang="en-GB" sz="2800"/>
              <a:t>We are gambling away our livelihood</a:t>
            </a: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30563799-0E92-4428-896D-F7B7C615E74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46554" y="904901"/>
            <a:ext cx="8624978" cy="392336"/>
          </a:xfrm>
        </p:spPr>
        <p:txBody>
          <a:bodyPr/>
          <a:lstStyle/>
          <a:p>
            <a:r>
              <a:rPr lang="en-GB" sz="2200" dirty="0"/>
              <a:t>Loss of biodiversity: The call for value-based management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9BA01DE-ADB5-4E41-867A-6747D2F4E621}"/>
              </a:ext>
            </a:extLst>
          </p:cNvPr>
          <p:cNvSpPr txBox="1"/>
          <p:nvPr/>
        </p:nvSpPr>
        <p:spPr>
          <a:xfrm>
            <a:off x="8914357" y="6128116"/>
            <a:ext cx="2233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Forschung und Lehre, 5/2021, S. 356 ff.</a:t>
            </a:r>
          </a:p>
        </p:txBody>
      </p:sp>
      <p:sp>
        <p:nvSpPr>
          <p:cNvPr id="17" name="Abgerundetes Rechteck 14">
            <a:extLst>
              <a:ext uri="{FF2B5EF4-FFF2-40B4-BE49-F238E27FC236}">
                <a16:creationId xmlns:a16="http://schemas.microsoft.com/office/drawing/2014/main" id="{75925A1C-2139-4A00-B075-8B42F12E422D}"/>
              </a:ext>
            </a:extLst>
          </p:cNvPr>
          <p:cNvSpPr/>
          <p:nvPr/>
        </p:nvSpPr>
        <p:spPr>
          <a:xfrm>
            <a:off x="3719019" y="1589293"/>
            <a:ext cx="3528805" cy="4363805"/>
          </a:xfrm>
          <a:prstGeom prst="roundRect">
            <a:avLst/>
          </a:prstGeom>
          <a:solidFill>
            <a:srgbClr val="DFE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of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endParaRPr lang="de-DE" sz="20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Fundamental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transfor-mation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protection of land and marine areas by 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Rethinking agriculture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biodiversity-friendly farming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marketing of biodiversity-friendly food (change in consumer buying behavior)</a:t>
            </a:r>
          </a:p>
        </p:txBody>
      </p:sp>
      <p:sp>
        <p:nvSpPr>
          <p:cNvPr id="18" name="Abgerundetes Rechteck 15">
            <a:extLst>
              <a:ext uri="{FF2B5EF4-FFF2-40B4-BE49-F238E27FC236}">
                <a16:creationId xmlns:a16="http://schemas.microsoft.com/office/drawing/2014/main" id="{67E3ACBB-EDE0-4D4D-92D2-99779B2A7026}"/>
              </a:ext>
            </a:extLst>
          </p:cNvPr>
          <p:cNvSpPr/>
          <p:nvPr/>
        </p:nvSpPr>
        <p:spPr>
          <a:xfrm>
            <a:off x="7320295" y="1638882"/>
            <a:ext cx="3528806" cy="4279248"/>
          </a:xfrm>
          <a:prstGeom prst="roundRect">
            <a:avLst/>
          </a:prstGeom>
          <a:solidFill>
            <a:srgbClr val="E9E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Turnaround </a:t>
            </a:r>
            <a:r>
              <a:rPr lang="de-DE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possible</a:t>
            </a:r>
          </a:p>
          <a:p>
            <a:pPr algn="ctr"/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Immediate implementation of a portfolio of measures consisting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protected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 use of agricultural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in consumer buying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food waste</a:t>
            </a:r>
            <a:endParaRPr lang="en-US" sz="1600" b="1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algn="ctr"/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algn="ctr"/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Immediate, 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informed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system-wide and joint action is needed!</a:t>
            </a:r>
            <a:endParaRPr lang="de-DE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7023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think-cell Folie" r:id="rId5" imgW="498" imgH="499" progId="TCLayout.ActiveDocument.1">
                  <p:embed/>
                </p:oleObj>
              </mc:Choice>
              <mc:Fallback>
                <p:oleObj name="think-cell Folie" r:id="rId5" imgW="498" imgH="49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education so powerful?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E66E105A-D9A8-489B-A9A6-ADF9BBA02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D9183AAE-091F-4724-A5CB-7C5C171FD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CD3B40-AE04-482D-B4D5-8C4167013C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sp>
        <p:nvSpPr>
          <p:cNvPr id="20" name="Denkblase: wolkenförmig 19">
            <a:extLst>
              <a:ext uri="{FF2B5EF4-FFF2-40B4-BE49-F238E27FC236}">
                <a16:creationId xmlns:a16="http://schemas.microsoft.com/office/drawing/2014/main" id="{0A042C7F-8E71-4617-AAEB-5890DB4EF3B3}"/>
              </a:ext>
            </a:extLst>
          </p:cNvPr>
          <p:cNvSpPr/>
          <p:nvPr/>
        </p:nvSpPr>
        <p:spPr>
          <a:xfrm>
            <a:off x="326073" y="1590262"/>
            <a:ext cx="2764998" cy="2236304"/>
          </a:xfrm>
          <a:prstGeom prst="cloudCallou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„Education means more than acquiring knowledge. </a:t>
            </a:r>
            <a:r>
              <a:rPr lang="en-GB" sz="1400" b="1" dirty="0"/>
              <a:t>It empowers people  to develop personally </a:t>
            </a:r>
            <a:r>
              <a:rPr lang="en-GB" sz="1400" dirty="0"/>
              <a:t>…“ (Deutsche </a:t>
            </a:r>
            <a:r>
              <a:rPr lang="en-GB" sz="1400" dirty="0" err="1"/>
              <a:t>Welle</a:t>
            </a:r>
            <a:r>
              <a:rPr lang="en-GB" sz="1400" dirty="0"/>
              <a:t>) </a:t>
            </a:r>
          </a:p>
        </p:txBody>
      </p:sp>
      <p:sp>
        <p:nvSpPr>
          <p:cNvPr id="21" name="Denkblase: wolkenförmig 20">
            <a:extLst>
              <a:ext uri="{FF2B5EF4-FFF2-40B4-BE49-F238E27FC236}">
                <a16:creationId xmlns:a16="http://schemas.microsoft.com/office/drawing/2014/main" id="{76C5BF95-29EF-4D80-8CA6-D2EA002C7B81}"/>
              </a:ext>
            </a:extLst>
          </p:cNvPr>
          <p:cNvSpPr/>
          <p:nvPr/>
        </p:nvSpPr>
        <p:spPr>
          <a:xfrm>
            <a:off x="6930880" y="1573695"/>
            <a:ext cx="3654292" cy="1795667"/>
          </a:xfrm>
          <a:prstGeom prst="cloudCallout">
            <a:avLst>
              <a:gd name="adj1" fmla="val 33827"/>
              <a:gd name="adj2" fmla="val 45273"/>
            </a:avLst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“</a:t>
            </a:r>
            <a:r>
              <a:rPr lang="en-GB" sz="1400" b="1" dirty="0"/>
              <a:t>Transformative power of a great education can change everything</a:t>
            </a:r>
            <a:r>
              <a:rPr lang="en-GB" sz="1400" dirty="0"/>
              <a:t>”. (Nelson Mandela)</a:t>
            </a:r>
          </a:p>
        </p:txBody>
      </p:sp>
      <p:sp>
        <p:nvSpPr>
          <p:cNvPr id="22" name="Denkblase: wolkenförmig 21">
            <a:extLst>
              <a:ext uri="{FF2B5EF4-FFF2-40B4-BE49-F238E27FC236}">
                <a16:creationId xmlns:a16="http://schemas.microsoft.com/office/drawing/2014/main" id="{5C6E5E04-6E14-4271-A138-9655C1302616}"/>
              </a:ext>
            </a:extLst>
          </p:cNvPr>
          <p:cNvSpPr/>
          <p:nvPr/>
        </p:nvSpPr>
        <p:spPr>
          <a:xfrm>
            <a:off x="3070169" y="1914942"/>
            <a:ext cx="3917040" cy="2236304"/>
          </a:xfrm>
          <a:prstGeom prst="cloudCallout">
            <a:avLst>
              <a:gd name="adj1" fmla="val 16376"/>
              <a:gd name="adj2" fmla="val 65611"/>
            </a:avLst>
          </a:prstGeom>
          <a:solidFill>
            <a:srgbClr val="D4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“Education is … designed to develop and raise future leaders and indeed, </a:t>
            </a:r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new generation of leaders that will change the society for the better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(Babalola).</a:t>
            </a:r>
          </a:p>
        </p:txBody>
      </p:sp>
      <p:sp>
        <p:nvSpPr>
          <p:cNvPr id="23" name="Denkblase: wolkenförmig 22">
            <a:extLst>
              <a:ext uri="{FF2B5EF4-FFF2-40B4-BE49-F238E27FC236}">
                <a16:creationId xmlns:a16="http://schemas.microsoft.com/office/drawing/2014/main" id="{450CBCED-E53E-40D6-9CA0-69CA785BB77A}"/>
              </a:ext>
            </a:extLst>
          </p:cNvPr>
          <p:cNvSpPr/>
          <p:nvPr/>
        </p:nvSpPr>
        <p:spPr>
          <a:xfrm>
            <a:off x="786585" y="4157869"/>
            <a:ext cx="4282372" cy="1577008"/>
          </a:xfrm>
          <a:prstGeom prst="cloudCallou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„Learning has been identified as a </a:t>
            </a:r>
            <a:r>
              <a:rPr lang="en-GB" sz="1400" b="1" dirty="0"/>
              <a:t>critical tool for the achievement of sustainable development </a:t>
            </a:r>
            <a:r>
              <a:rPr lang="en-GB" sz="1400" dirty="0"/>
              <a:t>as a whole, and to the UN SDG in particular” (</a:t>
            </a:r>
            <a:r>
              <a:rPr lang="en-GB" sz="1400" dirty="0" err="1"/>
              <a:t>Filoh</a:t>
            </a:r>
            <a:r>
              <a:rPr lang="en-GB" sz="1400" dirty="0"/>
              <a:t>)</a:t>
            </a:r>
          </a:p>
        </p:txBody>
      </p:sp>
      <p:sp>
        <p:nvSpPr>
          <p:cNvPr id="24" name="Denkblase: wolkenförmig 23">
            <a:extLst>
              <a:ext uri="{FF2B5EF4-FFF2-40B4-BE49-F238E27FC236}">
                <a16:creationId xmlns:a16="http://schemas.microsoft.com/office/drawing/2014/main" id="{49E4BC3C-AA1D-4773-9631-4DB18A010718}"/>
              </a:ext>
            </a:extLst>
          </p:cNvPr>
          <p:cNvSpPr/>
          <p:nvPr/>
        </p:nvSpPr>
        <p:spPr>
          <a:xfrm>
            <a:off x="6003235" y="3544957"/>
            <a:ext cx="4517589" cy="2090533"/>
          </a:xfrm>
          <a:prstGeom prst="cloudCallout">
            <a:avLst>
              <a:gd name="adj1" fmla="val -28458"/>
              <a:gd name="adj2" fmla="val 68520"/>
            </a:avLst>
          </a:prstGeom>
          <a:solidFill>
            <a:srgbClr val="D4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Education is needed to develop “a </a:t>
            </a:r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sense of social responsibility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as well as strong and </a:t>
            </a:r>
            <a:r>
              <a:rPr lang="en-GB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transferable intellectual  and practical skills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such as communication, analytical, and problem-solving skills” (Janet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Eyler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60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think-cell Folie" r:id="rId5" imgW="498" imgH="499" progId="TCLayout.ActiveDocument.1">
                  <p:embed/>
                </p:oleObj>
              </mc:Choice>
              <mc:Fallback>
                <p:oleObj name="think-cell Folie" r:id="rId5" imgW="498" imgH="499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education so powerful?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E66E105A-D9A8-489B-A9A6-ADF9BBA02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D9183AAE-091F-4724-A5CB-7C5C171FD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CD3B40-AE04-482D-B4D5-8C4167013C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sp>
        <p:nvSpPr>
          <p:cNvPr id="13" name="Abgerundetes Rechteck 2">
            <a:extLst>
              <a:ext uri="{FF2B5EF4-FFF2-40B4-BE49-F238E27FC236}">
                <a16:creationId xmlns:a16="http://schemas.microsoft.com/office/drawing/2014/main" id="{AF85DB44-80A9-4830-B662-B4592495D461}"/>
              </a:ext>
            </a:extLst>
          </p:cNvPr>
          <p:cNvSpPr/>
          <p:nvPr/>
        </p:nvSpPr>
        <p:spPr>
          <a:xfrm>
            <a:off x="862780" y="2187015"/>
            <a:ext cx="9185681" cy="1480521"/>
          </a:xfrm>
          <a:prstGeom prst="roundRect">
            <a:avLst/>
          </a:prstGeom>
          <a:solidFill>
            <a:srgbClr val="D4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“Education is the most powerful weapon which you can use to change the world”.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(Nelson Mandela)</a:t>
            </a: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bgerundetes Rechteck 2">
            <a:extLst>
              <a:ext uri="{FF2B5EF4-FFF2-40B4-BE49-F238E27FC236}">
                <a16:creationId xmlns:a16="http://schemas.microsoft.com/office/drawing/2014/main" id="{6721D198-3CEB-4150-A045-9FEA2D83CC90}"/>
              </a:ext>
            </a:extLst>
          </p:cNvPr>
          <p:cNvSpPr/>
          <p:nvPr/>
        </p:nvSpPr>
        <p:spPr>
          <a:xfrm>
            <a:off x="876034" y="3860104"/>
            <a:ext cx="9185681" cy="1480521"/>
          </a:xfrm>
          <a:prstGeom prst="roundRect">
            <a:avLst/>
          </a:prstGeom>
          <a:solidFill>
            <a:srgbClr val="E9E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“Business schools are perfectly positioned to influence sustainability, yet their role is both under-appreciated and insufficiently developed”.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(Giselle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Weybrecht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2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8" b="19598"/>
          <a:stretch>
            <a:fillRect/>
          </a:stretch>
        </p:blipFill>
        <p:spPr>
          <a:xfrm>
            <a:off x="0" y="0"/>
            <a:ext cx="12201525" cy="685800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910" y="-2312758"/>
            <a:ext cx="12835793" cy="1148351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59162" y="2869935"/>
            <a:ext cx="6973752" cy="11387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3400" b="1" cap="all" dirty="0">
                <a:solidFill>
                  <a:schemeClr val="bg1"/>
                </a:solidFill>
                <a:latin typeface="Proxima Nova" panose="02000506030000020004" pitchFamily="50" charset="0"/>
              </a:rPr>
              <a:t>THE POWER OF EDUCATION: PRINCIPLES TO FOLLOW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98" y="232209"/>
            <a:ext cx="1943573" cy="990335"/>
          </a:xfrm>
          <a:prstGeom prst="rect">
            <a:avLst/>
          </a:prstGeom>
        </p:spPr>
      </p:pic>
      <p:sp>
        <p:nvSpPr>
          <p:cNvPr id="13" name="Datumsplatzhalter 4">
            <a:extLst>
              <a:ext uri="{FF2B5EF4-FFF2-40B4-BE49-F238E27FC236}">
                <a16:creationId xmlns:a16="http://schemas.microsoft.com/office/drawing/2014/main" id="{E37F0237-8AE3-4650-A1D2-0B6B28A16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551A14BA-CB4B-4F77-8639-1028B1A6C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FD62AD6-B5C4-40DA-82A4-96B5AC0BCE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16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think-cell Folie" r:id="rId5" imgW="498" imgH="499" progId="TCLayout.ActiveDocument.1">
                  <p:embed/>
                </p:oleObj>
              </mc:Choice>
              <mc:Fallback>
                <p:oleObj name="think-cell Folie" r:id="rId5" imgW="498" imgH="499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AAC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Unleashing the power of education </a:t>
            </a: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E66E105A-D9A8-489B-A9A6-ADF9BBA02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2780" y="6326399"/>
            <a:ext cx="1729414" cy="365124"/>
          </a:xfrm>
        </p:spPr>
        <p:txBody>
          <a:bodyPr/>
          <a:lstStyle/>
          <a:p>
            <a:r>
              <a:rPr lang="de-DE" dirty="0"/>
              <a:t>02.-05. March 2022|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D9183AAE-091F-4724-A5CB-7C5C171FD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5561" y="6326398"/>
            <a:ext cx="3175882" cy="365124"/>
          </a:xfrm>
        </p:spPr>
        <p:txBody>
          <a:bodyPr/>
          <a:lstStyle/>
          <a:p>
            <a:pPr algn="l"/>
            <a:r>
              <a:rPr lang="en-GB"/>
              <a:t>The Annual Sustainability Conference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CD3B40-AE04-482D-B4D5-8C4167013C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16" t="19923" r="57690" b="72720"/>
          <a:stretch/>
        </p:blipFill>
        <p:spPr>
          <a:xfrm>
            <a:off x="96115" y="6326398"/>
            <a:ext cx="766665" cy="322424"/>
          </a:xfrm>
          <a:prstGeom prst="rect">
            <a:avLst/>
          </a:prstGeom>
        </p:spPr>
      </p:pic>
      <p:sp>
        <p:nvSpPr>
          <p:cNvPr id="13" name="Abgerundetes Rechteck 2">
            <a:extLst>
              <a:ext uri="{FF2B5EF4-FFF2-40B4-BE49-F238E27FC236}">
                <a16:creationId xmlns:a16="http://schemas.microsoft.com/office/drawing/2014/main" id="{AF85DB44-80A9-4830-B662-B4592495D461}"/>
              </a:ext>
            </a:extLst>
          </p:cNvPr>
          <p:cNvSpPr/>
          <p:nvPr/>
        </p:nvSpPr>
        <p:spPr>
          <a:xfrm>
            <a:off x="246554" y="1560850"/>
            <a:ext cx="10537403" cy="1013385"/>
          </a:xfrm>
          <a:prstGeom prst="roundRect">
            <a:avLst/>
          </a:prstGeom>
          <a:solidFill>
            <a:srgbClr val="D4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“First and foremost, the best education should confer the power to examine, know and change ourselves, so that we might transform the lives of others”.</a:t>
            </a: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EB52B6F4-5908-4F57-BB90-DA9308BFCAC3}"/>
              </a:ext>
            </a:extLst>
          </p:cNvPr>
          <p:cNvSpPr txBox="1">
            <a:spLocks/>
          </p:cNvSpPr>
          <p:nvPr/>
        </p:nvSpPr>
        <p:spPr>
          <a:xfrm>
            <a:off x="246911" y="2674166"/>
            <a:ext cx="10160480" cy="3382464"/>
          </a:xfrm>
          <a:prstGeom prst="rect">
            <a:avLst/>
          </a:prstGeom>
        </p:spPr>
        <p:txBody>
          <a:bodyPr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rgbClr val="58585A"/>
                </a:solidFill>
                <a:latin typeface="Times New Roman" panose="02020603050405020304" pitchFamily="18" charset="0"/>
                <a:ea typeface="Amiri" panose="00000500000000000000" pitchFamily="2" charset="-78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585A"/>
                </a:solidFill>
                <a:latin typeface="Sabon LT Std" panose="02020602060506020403" pitchFamily="18" charset="0"/>
                <a:ea typeface="Amiri" panose="00000500000000000000" pitchFamily="2" charset="-78"/>
                <a:cs typeface="Amiri" panose="000005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00" dirty="0"/>
              <a:t>Inquiry and Wholeness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00" dirty="0"/>
              <a:t>Expanding Knowledge and Transcendence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00" dirty="0"/>
              <a:t>Pluralism and dynamic outreach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00" dirty="0"/>
              <a:t>The schooling regime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00" dirty="0"/>
              <a:t>Narrative Fallacies and Misperception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00" dirty="0"/>
              <a:t>Realising Human Potential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600" dirty="0"/>
              <a:t>Excellence with a soul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DA5FD80-EC00-430E-98E7-E168059C518F}"/>
              </a:ext>
            </a:extLst>
          </p:cNvPr>
          <p:cNvSpPr txBox="1"/>
          <p:nvPr/>
        </p:nvSpPr>
        <p:spPr>
          <a:xfrm>
            <a:off x="9152893" y="5859763"/>
            <a:ext cx="1745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Jeremy 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Henzell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-Thomas, 2018</a:t>
            </a:r>
          </a:p>
        </p:txBody>
      </p:sp>
    </p:spTree>
    <p:extLst>
      <p:ext uri="{BB962C8B-B14F-4D97-AF65-F5344CB8AC3E}">
        <p14:creationId xmlns:p14="http://schemas.microsoft.com/office/powerpoint/2010/main" val="9548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gcpszBrWgrWOhLnHsw_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gcpszBrWgrWOhLnHsw_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gcpszBrWgrWOhLnHsw_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gcpszBrWgrWOhLnHsw_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gcpszBrWgrWOhLnHsw_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gcpszBrWgrWOhLnHsw_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PoOfgBZMvAaMEymL0pk.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gcpszBrWgrWOhLnHsw_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gcpszBrWgrWOhLnHsw_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BS International Business School Market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bgesenkt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AC2B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>
          <a:defRPr sz="2600" dirty="0" smtClean="0">
            <a:solidFill>
              <a:srgbClr val="58585A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1043</Words>
  <Application>Microsoft Office PowerPoint</Application>
  <PresentationFormat>Breitbild</PresentationFormat>
  <Paragraphs>136</Paragraphs>
  <Slides>18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8" baseType="lpstr">
      <vt:lpstr>Amiri</vt:lpstr>
      <vt:lpstr>Arial</vt:lpstr>
      <vt:lpstr>Calibri</vt:lpstr>
      <vt:lpstr>Proxima Nova</vt:lpstr>
      <vt:lpstr>Sabon LT Pro</vt:lpstr>
      <vt:lpstr>Sabon LT Std</vt:lpstr>
      <vt:lpstr>Times New Roman</vt:lpstr>
      <vt:lpstr>Wingdings</vt:lpstr>
      <vt:lpstr>CBS International Business School Marketing</vt:lpstr>
      <vt:lpstr>think-cell Folie</vt:lpstr>
      <vt:lpstr>The Annual Sustainability Conference 2nd Edition</vt:lpstr>
      <vt:lpstr>Table of Contents</vt:lpstr>
      <vt:lpstr>PowerPoint-Präsentation</vt:lpstr>
      <vt:lpstr>Our world is on fire … </vt:lpstr>
      <vt:lpstr>We are gambling away our livelihood</vt:lpstr>
      <vt:lpstr>Why is education so powerful?</vt:lpstr>
      <vt:lpstr>Why is education so powerful?</vt:lpstr>
      <vt:lpstr>PowerPoint-Präsentation</vt:lpstr>
      <vt:lpstr>Unleashing the power of education </vt:lpstr>
      <vt:lpstr>The seven principles of Sustainable Leadership</vt:lpstr>
      <vt:lpstr>PowerPoint-Präsentation</vt:lpstr>
      <vt:lpstr>The SDG Teaching Map: Which SDGs can be addressed in teaching?</vt:lpstr>
      <vt:lpstr>The SDG Teaching Map: The CBS International Business School Case</vt:lpstr>
      <vt:lpstr>The Future Art Model: A Guideline to implement innovative teaching formats for RME</vt:lpstr>
      <vt:lpstr>PowerPoint-Präsentation</vt:lpstr>
      <vt:lpstr>Our duties as educators …</vt:lpstr>
      <vt:lpstr>… to make our world a better place!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van Maele, Nine</dc:creator>
  <cp:lastModifiedBy>Fröhlich, Elisabeth</cp:lastModifiedBy>
  <cp:revision>132</cp:revision>
  <cp:lastPrinted>2020-05-21T10:01:00Z</cp:lastPrinted>
  <dcterms:created xsi:type="dcterms:W3CDTF">2019-11-06T11:12:24Z</dcterms:created>
  <dcterms:modified xsi:type="dcterms:W3CDTF">2022-02-28T18:40:20Z</dcterms:modified>
</cp:coreProperties>
</file>